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8"/>
  </p:notesMasterIdLst>
  <p:handoutMasterIdLst>
    <p:handoutMasterId r:id="rId39"/>
  </p:handoutMasterIdLst>
  <p:sldIdLst>
    <p:sldId id="256" r:id="rId2"/>
    <p:sldId id="257" r:id="rId3"/>
    <p:sldId id="289" r:id="rId4"/>
    <p:sldId id="258" r:id="rId5"/>
    <p:sldId id="291" r:id="rId6"/>
    <p:sldId id="260" r:id="rId7"/>
    <p:sldId id="259" r:id="rId8"/>
    <p:sldId id="292" r:id="rId9"/>
    <p:sldId id="261" r:id="rId10"/>
    <p:sldId id="262" r:id="rId11"/>
    <p:sldId id="263" r:id="rId12"/>
    <p:sldId id="286" r:id="rId13"/>
    <p:sldId id="287" r:id="rId14"/>
    <p:sldId id="265" r:id="rId15"/>
    <p:sldId id="290"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 id="283" r:id="rId34"/>
    <p:sldId id="284" r:id="rId35"/>
    <p:sldId id="285" r:id="rId36"/>
    <p:sldId id="288" r:id="rId37"/>
  </p:sldIdLst>
  <p:sldSz cx="9145588" cy="6859588"/>
  <p:notesSz cx="6858000" cy="9144000"/>
  <p:defaultTextStyle>
    <a:defPPr>
      <a:defRPr lang="nb-NO"/>
    </a:defPPr>
    <a:lvl1pPr marL="0" algn="l" defTabSz="914806" rtl="0" eaLnBrk="1" latinLnBrk="0" hangingPunct="1">
      <a:defRPr sz="1800" kern="1200">
        <a:solidFill>
          <a:schemeClr val="tx1"/>
        </a:solidFill>
        <a:latin typeface="+mn-lt"/>
        <a:ea typeface="+mn-ea"/>
        <a:cs typeface="+mn-cs"/>
      </a:defRPr>
    </a:lvl1pPr>
    <a:lvl2pPr marL="457403" algn="l" defTabSz="914806" rtl="0" eaLnBrk="1" latinLnBrk="0" hangingPunct="1">
      <a:defRPr sz="1800" kern="1200">
        <a:solidFill>
          <a:schemeClr val="tx1"/>
        </a:solidFill>
        <a:latin typeface="+mn-lt"/>
        <a:ea typeface="+mn-ea"/>
        <a:cs typeface="+mn-cs"/>
      </a:defRPr>
    </a:lvl2pPr>
    <a:lvl3pPr marL="914806" algn="l" defTabSz="914806" rtl="0" eaLnBrk="1" latinLnBrk="0" hangingPunct="1">
      <a:defRPr sz="1800" kern="1200">
        <a:solidFill>
          <a:schemeClr val="tx1"/>
        </a:solidFill>
        <a:latin typeface="+mn-lt"/>
        <a:ea typeface="+mn-ea"/>
        <a:cs typeface="+mn-cs"/>
      </a:defRPr>
    </a:lvl3pPr>
    <a:lvl4pPr marL="1372209" algn="l" defTabSz="914806" rtl="0" eaLnBrk="1" latinLnBrk="0" hangingPunct="1">
      <a:defRPr sz="1800" kern="1200">
        <a:solidFill>
          <a:schemeClr val="tx1"/>
        </a:solidFill>
        <a:latin typeface="+mn-lt"/>
        <a:ea typeface="+mn-ea"/>
        <a:cs typeface="+mn-cs"/>
      </a:defRPr>
    </a:lvl4pPr>
    <a:lvl5pPr marL="1829612" algn="l" defTabSz="914806" rtl="0" eaLnBrk="1" latinLnBrk="0" hangingPunct="1">
      <a:defRPr sz="1800" kern="1200">
        <a:solidFill>
          <a:schemeClr val="tx1"/>
        </a:solidFill>
        <a:latin typeface="+mn-lt"/>
        <a:ea typeface="+mn-ea"/>
        <a:cs typeface="+mn-cs"/>
      </a:defRPr>
    </a:lvl5pPr>
    <a:lvl6pPr marL="2287016" algn="l" defTabSz="914806" rtl="0" eaLnBrk="1" latinLnBrk="0" hangingPunct="1">
      <a:defRPr sz="1800" kern="1200">
        <a:solidFill>
          <a:schemeClr val="tx1"/>
        </a:solidFill>
        <a:latin typeface="+mn-lt"/>
        <a:ea typeface="+mn-ea"/>
        <a:cs typeface="+mn-cs"/>
      </a:defRPr>
    </a:lvl6pPr>
    <a:lvl7pPr marL="2744419" algn="l" defTabSz="914806" rtl="0" eaLnBrk="1" latinLnBrk="0" hangingPunct="1">
      <a:defRPr sz="1800" kern="1200">
        <a:solidFill>
          <a:schemeClr val="tx1"/>
        </a:solidFill>
        <a:latin typeface="+mn-lt"/>
        <a:ea typeface="+mn-ea"/>
        <a:cs typeface="+mn-cs"/>
      </a:defRPr>
    </a:lvl7pPr>
    <a:lvl8pPr marL="3201822" algn="l" defTabSz="914806" rtl="0" eaLnBrk="1" latinLnBrk="0" hangingPunct="1">
      <a:defRPr sz="1800" kern="1200">
        <a:solidFill>
          <a:schemeClr val="tx1"/>
        </a:solidFill>
        <a:latin typeface="+mn-lt"/>
        <a:ea typeface="+mn-ea"/>
        <a:cs typeface="+mn-cs"/>
      </a:defRPr>
    </a:lvl8pPr>
    <a:lvl9pPr marL="3659225" algn="l" defTabSz="914806"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tandard inndeling" id="{92CBD805-1F1B-4278-BCD6-6B4D84218CB0}">
          <p14:sldIdLst>
            <p14:sldId id="256"/>
          </p14:sldIdLst>
        </p14:section>
        <p14:section name="Inndeling uten navn" id="{07FE342C-9C6E-4533-AF9A-807E1F470F6D}">
          <p14:sldIdLst>
            <p14:sldId id="257"/>
            <p14:sldId id="289"/>
            <p14:sldId id="258"/>
            <p14:sldId id="291"/>
            <p14:sldId id="260"/>
            <p14:sldId id="259"/>
            <p14:sldId id="292"/>
            <p14:sldId id="261"/>
            <p14:sldId id="262"/>
            <p14:sldId id="263"/>
            <p14:sldId id="286"/>
            <p14:sldId id="287"/>
            <p14:sldId id="265"/>
            <p14:sldId id="290"/>
            <p14:sldId id="266"/>
            <p14:sldId id="267"/>
            <p14:sldId id="268"/>
            <p14:sldId id="269"/>
            <p14:sldId id="270"/>
            <p14:sldId id="271"/>
            <p14:sldId id="272"/>
            <p14:sldId id="273"/>
            <p14:sldId id="274"/>
            <p14:sldId id="275"/>
            <p14:sldId id="276"/>
            <p14:sldId id="277"/>
            <p14:sldId id="278"/>
            <p14:sldId id="279"/>
            <p14:sldId id="280"/>
            <p14:sldId id="281"/>
            <p14:sldId id="282"/>
            <p14:sldId id="283"/>
            <p14:sldId id="284"/>
            <p14:sldId id="285"/>
            <p14:sldId id="288"/>
          </p14:sldIdLst>
        </p14:section>
      </p14:sectionLst>
    </p:ex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69F8066A-57FF-4B77-866B-25E5DA4F11DA}">
  <a:tblStyle styleId="{69F8066A-57FF-4B77-866B-25E5DA4F11DA}" styleName="BaneNOR Tabell">
    <a:wholeTbl>
      <a:tcTxStyle>
        <a:fontRef idx="minor">
          <a:prstClr val="black"/>
        </a:fontRef>
        <a:schemeClr val="dk2"/>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dk1"/>
              </a:solidFill>
            </a:ln>
          </a:insideH>
          <a:insideV>
            <a:ln>
              <a:noFill/>
            </a:ln>
          </a:insideV>
        </a:tcBdr>
        <a:fill>
          <a:solidFill>
            <a:schemeClr val="lt1"/>
          </a:solidFill>
        </a:fill>
      </a:tcStyle>
    </a:wholeTbl>
    <a:band1H>
      <a:tcStyle>
        <a:tcBdr/>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dk2"/>
      </a:tcTxStyle>
      <a:tcStyle>
        <a:tcBdr>
          <a:top>
            <a:ln>
              <a:no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6" autoAdjust="0"/>
    <p:restoredTop sz="94660"/>
  </p:normalViewPr>
  <p:slideViewPr>
    <p:cSldViewPr snapToGrid="0">
      <p:cViewPr>
        <p:scale>
          <a:sx n="100" d="100"/>
          <a:sy n="100" d="100"/>
        </p:scale>
        <p:origin x="-802" y="-120"/>
      </p:cViewPr>
      <p:guideLst>
        <p:guide orient="horz" pos="2160"/>
        <p:guide pos="2880"/>
      </p:guideLst>
    </p:cSldViewPr>
  </p:slideViewPr>
  <p:notesTextViewPr>
    <p:cViewPr>
      <p:scale>
        <a:sx n="3" d="2"/>
        <a:sy n="3" d="2"/>
      </p:scale>
      <p:origin x="0" y="0"/>
    </p:cViewPr>
  </p:notesTextViewPr>
  <p:notesViewPr>
    <p:cSldViewPr snapToGrid="0">
      <p:cViewPr varScale="1">
        <p:scale>
          <a:sx n="96" d="100"/>
          <a:sy n="96" d="100"/>
        </p:scale>
        <p:origin x="2022"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b-NO"/>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2EC05D6-414E-4B20-9ECB-F07E355333E0}" type="datetimeFigureOut">
              <a:rPr lang="nb-NO" smtClean="0"/>
              <a:t>14.09.2017</a:t>
            </a:fld>
            <a:endParaRPr lang="nb-NO"/>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nb-NO"/>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5239458-9CD2-48A0-B444-3FA9F3910B42}" type="slidenum">
              <a:rPr lang="nb-NO" smtClean="0"/>
              <a:t>‹#›</a:t>
            </a:fld>
            <a:endParaRPr lang="nb-NO"/>
          </a:p>
        </p:txBody>
      </p:sp>
    </p:spTree>
    <p:extLst>
      <p:ext uri="{BB962C8B-B14F-4D97-AF65-F5344CB8AC3E}">
        <p14:creationId xmlns:p14="http://schemas.microsoft.com/office/powerpoint/2010/main" val="179808183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b-NO"/>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6329F13-A8C3-40EC-B558-C8867EE70568}" type="datetimeFigureOut">
              <a:rPr lang="nb-NO" smtClean="0"/>
              <a:t>14.09.2017</a:t>
            </a:fld>
            <a:endParaRPr lang="nb-NO"/>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nb-NO"/>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nb-NO"/>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b-NO"/>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0439210-402D-4757-8DB5-B894C92C4E61}" type="slidenum">
              <a:rPr lang="nb-NO" smtClean="0"/>
              <a:t>‹#›</a:t>
            </a:fld>
            <a:endParaRPr lang="nb-NO"/>
          </a:p>
        </p:txBody>
      </p:sp>
    </p:spTree>
    <p:extLst>
      <p:ext uri="{BB962C8B-B14F-4D97-AF65-F5344CB8AC3E}">
        <p14:creationId xmlns:p14="http://schemas.microsoft.com/office/powerpoint/2010/main" val="1499232862"/>
      </p:ext>
    </p:extLst>
  </p:cSld>
  <p:clrMap bg1="lt1" tx1="dk1" bg2="lt2" tx2="dk2" accent1="accent1" accent2="accent2" accent3="accent3" accent4="accent4" accent5="accent5" accent6="accent6" hlink="hlink" folHlink="folHlink"/>
  <p:notesStyle>
    <a:lvl1pPr marL="0" algn="l" defTabSz="914806" rtl="0" eaLnBrk="1" latinLnBrk="0" hangingPunct="1">
      <a:defRPr sz="1200" kern="1200">
        <a:solidFill>
          <a:schemeClr val="tx1"/>
        </a:solidFill>
        <a:latin typeface="+mn-lt"/>
        <a:ea typeface="+mn-ea"/>
        <a:cs typeface="+mn-cs"/>
      </a:defRPr>
    </a:lvl1pPr>
    <a:lvl2pPr marL="457403" algn="l" defTabSz="914806" rtl="0" eaLnBrk="1" latinLnBrk="0" hangingPunct="1">
      <a:defRPr sz="1200" kern="1200">
        <a:solidFill>
          <a:schemeClr val="tx1"/>
        </a:solidFill>
        <a:latin typeface="+mn-lt"/>
        <a:ea typeface="+mn-ea"/>
        <a:cs typeface="+mn-cs"/>
      </a:defRPr>
    </a:lvl2pPr>
    <a:lvl3pPr marL="914806" algn="l" defTabSz="914806" rtl="0" eaLnBrk="1" latinLnBrk="0" hangingPunct="1">
      <a:defRPr sz="1200" kern="1200">
        <a:solidFill>
          <a:schemeClr val="tx1"/>
        </a:solidFill>
        <a:latin typeface="+mn-lt"/>
        <a:ea typeface="+mn-ea"/>
        <a:cs typeface="+mn-cs"/>
      </a:defRPr>
    </a:lvl3pPr>
    <a:lvl4pPr marL="1372209" algn="l" defTabSz="914806" rtl="0" eaLnBrk="1" latinLnBrk="0" hangingPunct="1">
      <a:defRPr sz="1200" kern="1200">
        <a:solidFill>
          <a:schemeClr val="tx1"/>
        </a:solidFill>
        <a:latin typeface="+mn-lt"/>
        <a:ea typeface="+mn-ea"/>
        <a:cs typeface="+mn-cs"/>
      </a:defRPr>
    </a:lvl4pPr>
    <a:lvl5pPr marL="1829612" algn="l" defTabSz="914806" rtl="0" eaLnBrk="1" latinLnBrk="0" hangingPunct="1">
      <a:defRPr sz="1200" kern="1200">
        <a:solidFill>
          <a:schemeClr val="tx1"/>
        </a:solidFill>
        <a:latin typeface="+mn-lt"/>
        <a:ea typeface="+mn-ea"/>
        <a:cs typeface="+mn-cs"/>
      </a:defRPr>
    </a:lvl5pPr>
    <a:lvl6pPr marL="2287016" algn="l" defTabSz="914806" rtl="0" eaLnBrk="1" latinLnBrk="0" hangingPunct="1">
      <a:defRPr sz="1200" kern="1200">
        <a:solidFill>
          <a:schemeClr val="tx1"/>
        </a:solidFill>
        <a:latin typeface="+mn-lt"/>
        <a:ea typeface="+mn-ea"/>
        <a:cs typeface="+mn-cs"/>
      </a:defRPr>
    </a:lvl6pPr>
    <a:lvl7pPr marL="2744419" algn="l" defTabSz="914806" rtl="0" eaLnBrk="1" latinLnBrk="0" hangingPunct="1">
      <a:defRPr sz="1200" kern="1200">
        <a:solidFill>
          <a:schemeClr val="tx1"/>
        </a:solidFill>
        <a:latin typeface="+mn-lt"/>
        <a:ea typeface="+mn-ea"/>
        <a:cs typeface="+mn-cs"/>
      </a:defRPr>
    </a:lvl7pPr>
    <a:lvl8pPr marL="3201822" algn="l" defTabSz="914806" rtl="0" eaLnBrk="1" latinLnBrk="0" hangingPunct="1">
      <a:defRPr sz="1200" kern="1200">
        <a:solidFill>
          <a:schemeClr val="tx1"/>
        </a:solidFill>
        <a:latin typeface="+mn-lt"/>
        <a:ea typeface="+mn-ea"/>
        <a:cs typeface="+mn-cs"/>
      </a:defRPr>
    </a:lvl8pPr>
    <a:lvl9pPr marL="3659225" algn="l" defTabSz="914806"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tellysbilde">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853391" y="1326630"/>
            <a:ext cx="6166187" cy="1691758"/>
          </a:xfrm>
        </p:spPr>
        <p:txBody>
          <a:bodyPr anchor="b">
            <a:noAutofit/>
          </a:bodyPr>
          <a:lstStyle>
            <a:lvl1pPr algn="l">
              <a:defRPr sz="3600">
                <a:solidFill>
                  <a:schemeClr val="bg1"/>
                </a:solidFill>
              </a:defRPr>
            </a:lvl1pPr>
          </a:lstStyle>
          <a:p>
            <a:r>
              <a:rPr lang="nb-NO" smtClean="0"/>
              <a:t>Klikk for å redigere tittelstil</a:t>
            </a:r>
            <a:endParaRPr lang="nb-NO" dirty="0"/>
          </a:p>
        </p:txBody>
      </p:sp>
      <p:sp>
        <p:nvSpPr>
          <p:cNvPr id="3" name="Subtitle 2"/>
          <p:cNvSpPr>
            <a:spLocks noGrp="1"/>
          </p:cNvSpPr>
          <p:nvPr>
            <p:ph type="subTitle" idx="1"/>
          </p:nvPr>
        </p:nvSpPr>
        <p:spPr>
          <a:xfrm>
            <a:off x="853390" y="3214852"/>
            <a:ext cx="4975999" cy="637620"/>
          </a:xfrm>
        </p:spPr>
        <p:txBody>
          <a:bodyPr>
            <a:noAutofit/>
          </a:bodyPr>
          <a:lstStyle>
            <a:lvl1pPr marL="0" indent="0" algn="l">
              <a:lnSpc>
                <a:spcPct val="100000"/>
              </a:lnSpc>
              <a:spcBef>
                <a:spcPts val="0"/>
              </a:spcBef>
              <a:buNone/>
              <a:defRPr sz="2000">
                <a:solidFill>
                  <a:schemeClr val="bg1"/>
                </a:solidFill>
              </a:defRPr>
            </a:lvl1pPr>
            <a:lvl2pPr marL="457242" indent="0" algn="ctr">
              <a:buNone/>
              <a:defRPr sz="2000"/>
            </a:lvl2pPr>
            <a:lvl3pPr marL="914485" indent="0" algn="ctr">
              <a:buNone/>
              <a:defRPr sz="1800"/>
            </a:lvl3pPr>
            <a:lvl4pPr marL="1371727" indent="0" algn="ctr">
              <a:buNone/>
              <a:defRPr sz="1600"/>
            </a:lvl4pPr>
            <a:lvl5pPr marL="1828970" indent="0" algn="ctr">
              <a:buNone/>
              <a:defRPr sz="1600"/>
            </a:lvl5pPr>
            <a:lvl6pPr marL="2286212" indent="0" algn="ctr">
              <a:buNone/>
              <a:defRPr sz="1600"/>
            </a:lvl6pPr>
            <a:lvl7pPr marL="2743454" indent="0" algn="ctr">
              <a:buNone/>
              <a:defRPr sz="1600"/>
            </a:lvl7pPr>
            <a:lvl8pPr marL="3200696" indent="0" algn="ctr">
              <a:buNone/>
              <a:defRPr sz="1600"/>
            </a:lvl8pPr>
            <a:lvl9pPr marL="3657939" indent="0" algn="ctr">
              <a:buNone/>
              <a:defRPr sz="1600"/>
            </a:lvl9pPr>
          </a:lstStyle>
          <a:p>
            <a:r>
              <a:rPr lang="nb-NO" smtClean="0"/>
              <a:t>Klikk for å redigere undertittelstil i malen</a:t>
            </a:r>
            <a:endParaRPr lang="nb-NO" dirty="0"/>
          </a:p>
        </p:txBody>
      </p:sp>
      <p:pic>
        <p:nvPicPr>
          <p:cNvPr id="7" name="Picture 6"/>
          <p:cNvPicPr>
            <a:picLocks noChangeAspect="1"/>
          </p:cNvPicPr>
          <p:nvPr userDrawn="1"/>
        </p:nvPicPr>
        <p:blipFill>
          <a:blip r:embed="rId2"/>
          <a:stretch>
            <a:fillRect/>
          </a:stretch>
        </p:blipFill>
        <p:spPr>
          <a:xfrm>
            <a:off x="-1" y="1"/>
            <a:ext cx="2894080" cy="926197"/>
          </a:xfrm>
          <a:prstGeom prst="rect">
            <a:avLst/>
          </a:prstGeom>
        </p:spPr>
      </p:pic>
      <p:pic>
        <p:nvPicPr>
          <p:cNvPr id="5" name="Picture 4"/>
          <p:cNvPicPr>
            <a:picLocks noChangeAspect="1"/>
          </p:cNvPicPr>
          <p:nvPr userDrawn="1"/>
        </p:nvPicPr>
        <p:blipFill>
          <a:blip r:embed="rId3"/>
          <a:stretch>
            <a:fillRect/>
          </a:stretch>
        </p:blipFill>
        <p:spPr>
          <a:xfrm>
            <a:off x="3222371" y="1096585"/>
            <a:ext cx="5923218" cy="5763004"/>
          </a:xfrm>
          <a:prstGeom prst="rect">
            <a:avLst/>
          </a:prstGeom>
        </p:spPr>
      </p:pic>
    </p:spTree>
    <p:extLst>
      <p:ext uri="{BB962C8B-B14F-4D97-AF65-F5344CB8AC3E}">
        <p14:creationId xmlns:p14="http://schemas.microsoft.com/office/powerpoint/2010/main" val="3551669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smtClean="0"/>
              <a:t>Klikk for å redigere tittelstil</a:t>
            </a:r>
            <a:endParaRPr lang="nb-NO" dirty="0"/>
          </a:p>
        </p:txBody>
      </p:sp>
      <p:sp>
        <p:nvSpPr>
          <p:cNvPr id="3" name="Content Placeholder 2"/>
          <p:cNvSpPr>
            <a:spLocks noGrp="1"/>
          </p:cNvSpPr>
          <p:nvPr>
            <p:ph idx="1"/>
          </p:nvPr>
        </p:nvSpPr>
        <p:spPr/>
        <p:txBody>
          <a:body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dirty="0"/>
          </a:p>
        </p:txBody>
      </p:sp>
      <p:sp>
        <p:nvSpPr>
          <p:cNvPr id="5" name="Date Placeholder 4"/>
          <p:cNvSpPr>
            <a:spLocks noGrp="1"/>
          </p:cNvSpPr>
          <p:nvPr>
            <p:ph type="dt" sz="half" idx="10"/>
          </p:nvPr>
        </p:nvSpPr>
        <p:spPr/>
        <p:txBody>
          <a:bodyPr/>
          <a:lstStyle/>
          <a:p>
            <a:fld id="{8FC28598-DC13-4927-8029-6764C60027AB}" type="datetime1">
              <a:rPr lang="nb-NO" smtClean="0"/>
              <a:t>14.09.2017</a:t>
            </a:fld>
            <a:endParaRPr lang="nb-NO" dirty="0"/>
          </a:p>
        </p:txBody>
      </p:sp>
      <p:sp>
        <p:nvSpPr>
          <p:cNvPr id="6" name="Footer Placeholder 5"/>
          <p:cNvSpPr>
            <a:spLocks noGrp="1"/>
          </p:cNvSpPr>
          <p:nvPr>
            <p:ph type="ftr" sz="quarter" idx="11"/>
          </p:nvPr>
        </p:nvSpPr>
        <p:spPr/>
        <p:txBody>
          <a:bodyPr/>
          <a:lstStyle/>
          <a:p>
            <a:endParaRPr lang="nb-NO" dirty="0"/>
          </a:p>
        </p:txBody>
      </p:sp>
      <p:sp>
        <p:nvSpPr>
          <p:cNvPr id="7" name="Slide Number Placeholder 6"/>
          <p:cNvSpPr>
            <a:spLocks noGrp="1"/>
          </p:cNvSpPr>
          <p:nvPr>
            <p:ph type="sldNum" sz="quarter" idx="12"/>
          </p:nvPr>
        </p:nvSpPr>
        <p:spPr/>
        <p:txBody>
          <a:bodyPr/>
          <a:lstStyle/>
          <a:p>
            <a:fld id="{811F7FF2-F88B-49DF-A497-C9D4E9D2E5DD}" type="slidenum">
              <a:rPr lang="nb-NO" smtClean="0"/>
              <a:pPr/>
              <a:t>‹#›</a:t>
            </a:fld>
            <a:endParaRPr lang="nb-NO" dirty="0"/>
          </a:p>
        </p:txBody>
      </p:sp>
    </p:spTree>
    <p:extLst>
      <p:ext uri="{BB962C8B-B14F-4D97-AF65-F5344CB8AC3E}">
        <p14:creationId xmlns:p14="http://schemas.microsoft.com/office/powerpoint/2010/main" val="42351383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o innholdsdele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smtClean="0"/>
              <a:t>Klikk for å redigere tittelstil</a:t>
            </a:r>
            <a:endParaRPr lang="nb-NO" dirty="0"/>
          </a:p>
        </p:txBody>
      </p:sp>
      <p:sp>
        <p:nvSpPr>
          <p:cNvPr id="3" name="Date Placeholder 2"/>
          <p:cNvSpPr>
            <a:spLocks noGrp="1"/>
          </p:cNvSpPr>
          <p:nvPr>
            <p:ph type="dt" sz="half" idx="14"/>
          </p:nvPr>
        </p:nvSpPr>
        <p:spPr/>
        <p:txBody>
          <a:bodyPr/>
          <a:lstStyle/>
          <a:p>
            <a:fld id="{BAF6E079-A82A-4A2C-B65F-D0A9320FE1D8}" type="datetime1">
              <a:rPr lang="nb-NO" smtClean="0"/>
              <a:t>14.09.2017</a:t>
            </a:fld>
            <a:endParaRPr lang="nb-NO" dirty="0"/>
          </a:p>
        </p:txBody>
      </p:sp>
      <p:sp>
        <p:nvSpPr>
          <p:cNvPr id="4" name="Footer Placeholder 3"/>
          <p:cNvSpPr>
            <a:spLocks noGrp="1"/>
          </p:cNvSpPr>
          <p:nvPr>
            <p:ph type="ftr" sz="quarter" idx="15"/>
          </p:nvPr>
        </p:nvSpPr>
        <p:spPr/>
        <p:txBody>
          <a:bodyPr/>
          <a:lstStyle/>
          <a:p>
            <a:endParaRPr lang="nb-NO" dirty="0"/>
          </a:p>
        </p:txBody>
      </p:sp>
      <p:sp>
        <p:nvSpPr>
          <p:cNvPr id="5" name="Slide Number Placeholder 4"/>
          <p:cNvSpPr>
            <a:spLocks noGrp="1"/>
          </p:cNvSpPr>
          <p:nvPr>
            <p:ph type="sldNum" sz="quarter" idx="16"/>
          </p:nvPr>
        </p:nvSpPr>
        <p:spPr/>
        <p:txBody>
          <a:bodyPr/>
          <a:lstStyle/>
          <a:p>
            <a:fld id="{811F7FF2-F88B-49DF-A497-C9D4E9D2E5DD}" type="slidenum">
              <a:rPr lang="nb-NO" smtClean="0"/>
              <a:pPr/>
              <a:t>‹#›</a:t>
            </a:fld>
            <a:endParaRPr lang="nb-NO" dirty="0"/>
          </a:p>
        </p:txBody>
      </p:sp>
      <p:sp>
        <p:nvSpPr>
          <p:cNvPr id="10" name="Text Placeholder 2"/>
          <p:cNvSpPr>
            <a:spLocks noGrp="1"/>
          </p:cNvSpPr>
          <p:nvPr>
            <p:ph idx="1"/>
          </p:nvPr>
        </p:nvSpPr>
        <p:spPr>
          <a:xfrm>
            <a:off x="853346" y="1462258"/>
            <a:ext cx="3598420" cy="4720700"/>
          </a:xfrm>
          <a:prstGeom prst="rect">
            <a:avLst/>
          </a:prstGeom>
        </p:spPr>
        <p:txBody>
          <a:bodyPr vert="horz" lIns="0" tIns="0" rIns="0" bIns="0" rtlCol="0">
            <a:noAutofit/>
          </a:body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dirty="0"/>
          </a:p>
        </p:txBody>
      </p:sp>
      <p:sp>
        <p:nvSpPr>
          <p:cNvPr id="11" name="Text Placeholder 2"/>
          <p:cNvSpPr>
            <a:spLocks noGrp="1"/>
          </p:cNvSpPr>
          <p:nvPr>
            <p:ph idx="17"/>
          </p:nvPr>
        </p:nvSpPr>
        <p:spPr>
          <a:xfrm>
            <a:off x="4689803" y="1462258"/>
            <a:ext cx="3598420" cy="4720700"/>
          </a:xfrm>
          <a:prstGeom prst="rect">
            <a:avLst/>
          </a:prstGeom>
        </p:spPr>
        <p:txBody>
          <a:bodyPr vert="horz" lIns="0" tIns="0" rIns="0" bIns="0" rtlCol="0">
            <a:noAutofit/>
          </a:body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dirty="0"/>
          </a:p>
        </p:txBody>
      </p:sp>
    </p:spTree>
    <p:extLst>
      <p:ext uri="{BB962C8B-B14F-4D97-AF65-F5344CB8AC3E}">
        <p14:creationId xmlns:p14="http://schemas.microsoft.com/office/powerpoint/2010/main" val="4573785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tel, innhold og bil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smtClean="0"/>
              <a:t>Klikk for å redigere tittelstil</a:t>
            </a:r>
            <a:endParaRPr lang="nb-NO" dirty="0"/>
          </a:p>
        </p:txBody>
      </p:sp>
      <p:sp>
        <p:nvSpPr>
          <p:cNvPr id="3" name="Date Placeholder 2"/>
          <p:cNvSpPr>
            <a:spLocks noGrp="1"/>
          </p:cNvSpPr>
          <p:nvPr>
            <p:ph type="dt" sz="half" idx="14"/>
          </p:nvPr>
        </p:nvSpPr>
        <p:spPr/>
        <p:txBody>
          <a:bodyPr/>
          <a:lstStyle/>
          <a:p>
            <a:fld id="{BAF6E079-A82A-4A2C-B65F-D0A9320FE1D8}" type="datetime1">
              <a:rPr lang="nb-NO" smtClean="0"/>
              <a:t>14.09.2017</a:t>
            </a:fld>
            <a:endParaRPr lang="nb-NO" dirty="0"/>
          </a:p>
        </p:txBody>
      </p:sp>
      <p:sp>
        <p:nvSpPr>
          <p:cNvPr id="4" name="Footer Placeholder 3"/>
          <p:cNvSpPr>
            <a:spLocks noGrp="1"/>
          </p:cNvSpPr>
          <p:nvPr>
            <p:ph type="ftr" sz="quarter" idx="15"/>
          </p:nvPr>
        </p:nvSpPr>
        <p:spPr/>
        <p:txBody>
          <a:bodyPr/>
          <a:lstStyle/>
          <a:p>
            <a:endParaRPr lang="nb-NO" dirty="0"/>
          </a:p>
        </p:txBody>
      </p:sp>
      <p:sp>
        <p:nvSpPr>
          <p:cNvPr id="5" name="Slide Number Placeholder 4"/>
          <p:cNvSpPr>
            <a:spLocks noGrp="1"/>
          </p:cNvSpPr>
          <p:nvPr>
            <p:ph type="sldNum" sz="quarter" idx="16"/>
          </p:nvPr>
        </p:nvSpPr>
        <p:spPr/>
        <p:txBody>
          <a:bodyPr/>
          <a:lstStyle/>
          <a:p>
            <a:fld id="{811F7FF2-F88B-49DF-A497-C9D4E9D2E5DD}" type="slidenum">
              <a:rPr lang="nb-NO" smtClean="0"/>
              <a:pPr/>
              <a:t>‹#›</a:t>
            </a:fld>
            <a:endParaRPr lang="nb-NO" dirty="0"/>
          </a:p>
        </p:txBody>
      </p:sp>
      <p:sp>
        <p:nvSpPr>
          <p:cNvPr id="10" name="Text Placeholder 2"/>
          <p:cNvSpPr>
            <a:spLocks noGrp="1"/>
          </p:cNvSpPr>
          <p:nvPr>
            <p:ph idx="1"/>
          </p:nvPr>
        </p:nvSpPr>
        <p:spPr>
          <a:xfrm>
            <a:off x="853346" y="1462258"/>
            <a:ext cx="3598420" cy="4720700"/>
          </a:xfrm>
          <a:prstGeom prst="rect">
            <a:avLst/>
          </a:prstGeom>
        </p:spPr>
        <p:txBody>
          <a:bodyPr vert="horz" lIns="0" tIns="0" rIns="0" bIns="0" rtlCol="0">
            <a:noAutofit/>
          </a:body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dirty="0"/>
          </a:p>
        </p:txBody>
      </p:sp>
      <p:sp>
        <p:nvSpPr>
          <p:cNvPr id="6" name="Picture Placeholder 5"/>
          <p:cNvSpPr>
            <a:spLocks noGrp="1"/>
          </p:cNvSpPr>
          <p:nvPr>
            <p:ph type="pic" sz="quarter" idx="18"/>
          </p:nvPr>
        </p:nvSpPr>
        <p:spPr>
          <a:xfrm>
            <a:off x="4689803" y="1462257"/>
            <a:ext cx="3598420" cy="4720700"/>
          </a:xfrm>
          <a:prstGeom prst="rect">
            <a:avLst/>
          </a:prstGeom>
        </p:spPr>
        <p:txBody>
          <a:bodyPr lIns="0" tIns="0" rIns="0" bIns="0"/>
          <a:lstStyle/>
          <a:p>
            <a:r>
              <a:rPr lang="nb-NO" smtClean="0"/>
              <a:t>Klikk ikonet for å legge til et bilde</a:t>
            </a:r>
            <a:endParaRPr lang="nb-NO"/>
          </a:p>
        </p:txBody>
      </p:sp>
    </p:spTree>
    <p:extLst>
      <p:ext uri="{BB962C8B-B14F-4D97-AF65-F5344CB8AC3E}">
        <p14:creationId xmlns:p14="http://schemas.microsoft.com/office/powerpoint/2010/main" val="10284098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Helside bilde">
    <p:spTree>
      <p:nvGrpSpPr>
        <p:cNvPr id="1" name=""/>
        <p:cNvGrpSpPr/>
        <p:nvPr/>
      </p:nvGrpSpPr>
      <p:grpSpPr>
        <a:xfrm>
          <a:off x="0" y="0"/>
          <a:ext cx="0" cy="0"/>
          <a:chOff x="0" y="0"/>
          <a:chExt cx="0" cy="0"/>
        </a:xfrm>
      </p:grpSpPr>
      <p:sp>
        <p:nvSpPr>
          <p:cNvPr id="8" name="Picture Placeholder 7"/>
          <p:cNvSpPr>
            <a:spLocks noGrp="1"/>
          </p:cNvSpPr>
          <p:nvPr>
            <p:ph type="pic" sz="quarter" idx="13" hasCustomPrompt="1"/>
          </p:nvPr>
        </p:nvSpPr>
        <p:spPr>
          <a:xfrm>
            <a:off x="0" y="1"/>
            <a:ext cx="9145588" cy="6219979"/>
          </a:xfrm>
          <a:noFill/>
        </p:spPr>
        <p:txBody>
          <a:bodyPr bIns="683608" anchor="ctr"/>
          <a:lstStyle>
            <a:lvl1pPr marL="0" indent="0" algn="ctr">
              <a:buNone/>
              <a:defRPr>
                <a:solidFill>
                  <a:schemeClr val="tx1"/>
                </a:solidFill>
              </a:defRPr>
            </a:lvl1pPr>
          </a:lstStyle>
          <a:p>
            <a:r>
              <a:rPr lang="nb-NO" dirty="0"/>
              <a:t>Sett inn bilde</a:t>
            </a:r>
          </a:p>
        </p:txBody>
      </p:sp>
      <p:sp>
        <p:nvSpPr>
          <p:cNvPr id="2" name="Date Placeholder 1"/>
          <p:cNvSpPr>
            <a:spLocks noGrp="1"/>
          </p:cNvSpPr>
          <p:nvPr>
            <p:ph type="dt" sz="half" idx="14"/>
          </p:nvPr>
        </p:nvSpPr>
        <p:spPr/>
        <p:txBody>
          <a:bodyPr/>
          <a:lstStyle/>
          <a:p>
            <a:fld id="{81D58555-C89C-4453-9FFC-71450F2E847A}" type="datetime1">
              <a:rPr lang="nb-NO" smtClean="0"/>
              <a:t>14.09.2017</a:t>
            </a:fld>
            <a:endParaRPr lang="nb-NO" dirty="0"/>
          </a:p>
        </p:txBody>
      </p:sp>
      <p:sp>
        <p:nvSpPr>
          <p:cNvPr id="3" name="Footer Placeholder 2"/>
          <p:cNvSpPr>
            <a:spLocks noGrp="1"/>
          </p:cNvSpPr>
          <p:nvPr>
            <p:ph type="ftr" sz="quarter" idx="15"/>
          </p:nvPr>
        </p:nvSpPr>
        <p:spPr/>
        <p:txBody>
          <a:bodyPr/>
          <a:lstStyle/>
          <a:p>
            <a:endParaRPr lang="nb-NO" dirty="0"/>
          </a:p>
        </p:txBody>
      </p:sp>
      <p:sp>
        <p:nvSpPr>
          <p:cNvPr id="4" name="Slide Number Placeholder 3"/>
          <p:cNvSpPr>
            <a:spLocks noGrp="1"/>
          </p:cNvSpPr>
          <p:nvPr>
            <p:ph type="sldNum" sz="quarter" idx="16"/>
          </p:nvPr>
        </p:nvSpPr>
        <p:spPr/>
        <p:txBody>
          <a:bodyPr/>
          <a:lstStyle/>
          <a:p>
            <a:fld id="{811F7FF2-F88B-49DF-A497-C9D4E9D2E5DD}" type="slidenum">
              <a:rPr lang="nb-NO" smtClean="0"/>
              <a:pPr/>
              <a:t>‹#›</a:t>
            </a:fld>
            <a:endParaRPr lang="nb-NO" dirty="0"/>
          </a:p>
        </p:txBody>
      </p:sp>
    </p:spTree>
    <p:extLst>
      <p:ext uri="{BB962C8B-B14F-4D97-AF65-F5344CB8AC3E}">
        <p14:creationId xmlns:p14="http://schemas.microsoft.com/office/powerpoint/2010/main" val="36597587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Helside video">
    <p:spTree>
      <p:nvGrpSpPr>
        <p:cNvPr id="1" name=""/>
        <p:cNvGrpSpPr/>
        <p:nvPr/>
      </p:nvGrpSpPr>
      <p:grpSpPr>
        <a:xfrm>
          <a:off x="0" y="0"/>
          <a:ext cx="0" cy="0"/>
          <a:chOff x="0" y="0"/>
          <a:chExt cx="0" cy="0"/>
        </a:xfrm>
      </p:grpSpPr>
      <p:sp>
        <p:nvSpPr>
          <p:cNvPr id="2" name="Media Placeholder 1"/>
          <p:cNvSpPr>
            <a:spLocks noGrp="1"/>
          </p:cNvSpPr>
          <p:nvPr>
            <p:ph type="media" sz="quarter" idx="14" hasCustomPrompt="1"/>
          </p:nvPr>
        </p:nvSpPr>
        <p:spPr>
          <a:xfrm>
            <a:off x="0" y="1"/>
            <a:ext cx="9145588" cy="6219979"/>
          </a:xfrm>
          <a:prstGeom prst="rect">
            <a:avLst/>
          </a:prstGeom>
          <a:noFill/>
        </p:spPr>
        <p:txBody>
          <a:bodyPr lIns="0" tIns="0" rIns="0" bIns="683608" anchor="ctr"/>
          <a:lstStyle>
            <a:lvl1pPr marL="0" indent="0" algn="ctr">
              <a:buNone/>
              <a:defRPr baseline="0">
                <a:solidFill>
                  <a:schemeClr val="tx1"/>
                </a:solidFill>
              </a:defRPr>
            </a:lvl1pPr>
          </a:lstStyle>
          <a:p>
            <a:r>
              <a:rPr lang="nb-NO" dirty="0"/>
              <a:t>Sett inn video</a:t>
            </a:r>
          </a:p>
        </p:txBody>
      </p:sp>
      <p:sp>
        <p:nvSpPr>
          <p:cNvPr id="4" name="Date Placeholder 3"/>
          <p:cNvSpPr>
            <a:spLocks noGrp="1"/>
          </p:cNvSpPr>
          <p:nvPr>
            <p:ph type="dt" sz="half" idx="15"/>
          </p:nvPr>
        </p:nvSpPr>
        <p:spPr/>
        <p:txBody>
          <a:bodyPr/>
          <a:lstStyle/>
          <a:p>
            <a:fld id="{0A520A0D-11C2-4694-8182-803A8C168D34}" type="datetime1">
              <a:rPr lang="nb-NO" smtClean="0"/>
              <a:t>14.09.2017</a:t>
            </a:fld>
            <a:endParaRPr lang="nb-NO" dirty="0"/>
          </a:p>
        </p:txBody>
      </p:sp>
      <p:sp>
        <p:nvSpPr>
          <p:cNvPr id="5" name="Footer Placeholder 4"/>
          <p:cNvSpPr>
            <a:spLocks noGrp="1"/>
          </p:cNvSpPr>
          <p:nvPr>
            <p:ph type="ftr" sz="quarter" idx="16"/>
          </p:nvPr>
        </p:nvSpPr>
        <p:spPr/>
        <p:txBody>
          <a:bodyPr/>
          <a:lstStyle/>
          <a:p>
            <a:endParaRPr lang="nb-NO" dirty="0"/>
          </a:p>
        </p:txBody>
      </p:sp>
      <p:sp>
        <p:nvSpPr>
          <p:cNvPr id="6" name="Slide Number Placeholder 5"/>
          <p:cNvSpPr>
            <a:spLocks noGrp="1"/>
          </p:cNvSpPr>
          <p:nvPr>
            <p:ph type="sldNum" sz="quarter" idx="17"/>
          </p:nvPr>
        </p:nvSpPr>
        <p:spPr/>
        <p:txBody>
          <a:bodyPr/>
          <a:lstStyle/>
          <a:p>
            <a:fld id="{811F7FF2-F88B-49DF-A497-C9D4E9D2E5DD}" type="slidenum">
              <a:rPr lang="nb-NO" smtClean="0"/>
              <a:pPr/>
              <a:t>‹#›</a:t>
            </a:fld>
            <a:endParaRPr lang="nb-NO" dirty="0"/>
          </a:p>
        </p:txBody>
      </p:sp>
    </p:spTree>
    <p:extLst>
      <p:ext uri="{BB962C8B-B14F-4D97-AF65-F5344CB8AC3E}">
        <p14:creationId xmlns:p14="http://schemas.microsoft.com/office/powerpoint/2010/main" val="9663462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smtClean="0"/>
              <a:t>Klikk for å redigere tittelstil</a:t>
            </a:r>
            <a:endParaRPr lang="nb-NO" dirty="0"/>
          </a:p>
        </p:txBody>
      </p:sp>
      <p:sp>
        <p:nvSpPr>
          <p:cNvPr id="3" name="Date Placeholder 2"/>
          <p:cNvSpPr>
            <a:spLocks noGrp="1"/>
          </p:cNvSpPr>
          <p:nvPr>
            <p:ph type="dt" sz="half" idx="10"/>
          </p:nvPr>
        </p:nvSpPr>
        <p:spPr/>
        <p:txBody>
          <a:bodyPr/>
          <a:lstStyle/>
          <a:p>
            <a:fld id="{32189E5D-289A-4C61-9F93-D00ED1009886}" type="datetime1">
              <a:rPr lang="nb-NO" smtClean="0"/>
              <a:t>14.09.2017</a:t>
            </a:fld>
            <a:endParaRPr lang="nb-NO" dirty="0"/>
          </a:p>
        </p:txBody>
      </p:sp>
      <p:sp>
        <p:nvSpPr>
          <p:cNvPr id="4" name="Footer Placeholder 3"/>
          <p:cNvSpPr>
            <a:spLocks noGrp="1"/>
          </p:cNvSpPr>
          <p:nvPr>
            <p:ph type="ftr" sz="quarter" idx="11"/>
          </p:nvPr>
        </p:nvSpPr>
        <p:spPr/>
        <p:txBody>
          <a:bodyPr/>
          <a:lstStyle/>
          <a:p>
            <a:endParaRPr lang="nb-NO" dirty="0"/>
          </a:p>
        </p:txBody>
      </p:sp>
      <p:sp>
        <p:nvSpPr>
          <p:cNvPr id="5" name="Slide Number Placeholder 4"/>
          <p:cNvSpPr>
            <a:spLocks noGrp="1"/>
          </p:cNvSpPr>
          <p:nvPr>
            <p:ph type="sldNum" sz="quarter" idx="12"/>
          </p:nvPr>
        </p:nvSpPr>
        <p:spPr/>
        <p:txBody>
          <a:bodyPr/>
          <a:lstStyle/>
          <a:p>
            <a:fld id="{811F7FF2-F88B-49DF-A497-C9D4E9D2E5DD}" type="slidenum">
              <a:rPr lang="nb-NO" smtClean="0"/>
              <a:pPr/>
              <a:t>‹#›</a:t>
            </a:fld>
            <a:endParaRPr lang="nb-NO" dirty="0"/>
          </a:p>
        </p:txBody>
      </p:sp>
    </p:spTree>
    <p:extLst>
      <p:ext uri="{BB962C8B-B14F-4D97-AF65-F5344CB8AC3E}">
        <p14:creationId xmlns:p14="http://schemas.microsoft.com/office/powerpoint/2010/main" val="10761609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Deloverskrift">
    <p:spTree>
      <p:nvGrpSpPr>
        <p:cNvPr id="1" name=""/>
        <p:cNvGrpSpPr/>
        <p:nvPr/>
      </p:nvGrpSpPr>
      <p:grpSpPr>
        <a:xfrm>
          <a:off x="0" y="0"/>
          <a:ext cx="0" cy="0"/>
          <a:chOff x="0" y="0"/>
          <a:chExt cx="0" cy="0"/>
        </a:xfrm>
      </p:grpSpPr>
      <p:sp>
        <p:nvSpPr>
          <p:cNvPr id="2" name="Title 1"/>
          <p:cNvSpPr>
            <a:spLocks noGrp="1"/>
          </p:cNvSpPr>
          <p:nvPr>
            <p:ph type="title"/>
          </p:nvPr>
        </p:nvSpPr>
        <p:spPr>
          <a:xfrm>
            <a:off x="559046" y="3811884"/>
            <a:ext cx="4938015" cy="1674516"/>
          </a:xfrm>
        </p:spPr>
        <p:txBody>
          <a:bodyPr anchor="t">
            <a:noAutofit/>
          </a:bodyPr>
          <a:lstStyle>
            <a:lvl1pPr>
              <a:defRPr sz="3600"/>
            </a:lvl1pPr>
          </a:lstStyle>
          <a:p>
            <a:r>
              <a:rPr lang="nb-NO" smtClean="0"/>
              <a:t>Klikk for å redigere tittelstil</a:t>
            </a:r>
            <a:endParaRPr lang="nb-NO" dirty="0"/>
          </a:p>
        </p:txBody>
      </p:sp>
      <p:sp>
        <p:nvSpPr>
          <p:cNvPr id="3" name="Date Placeholder 2"/>
          <p:cNvSpPr>
            <a:spLocks noGrp="1"/>
          </p:cNvSpPr>
          <p:nvPr>
            <p:ph type="dt" sz="half" idx="10"/>
          </p:nvPr>
        </p:nvSpPr>
        <p:spPr/>
        <p:txBody>
          <a:bodyPr/>
          <a:lstStyle/>
          <a:p>
            <a:fld id="{19ABB3DC-4EBC-42C9-801A-674BA57E19DD}" type="datetime1">
              <a:rPr lang="nb-NO" smtClean="0"/>
              <a:t>14.09.2017</a:t>
            </a:fld>
            <a:endParaRPr lang="nb-NO" dirty="0"/>
          </a:p>
        </p:txBody>
      </p:sp>
      <p:sp>
        <p:nvSpPr>
          <p:cNvPr id="4" name="Footer Placeholder 3"/>
          <p:cNvSpPr>
            <a:spLocks noGrp="1"/>
          </p:cNvSpPr>
          <p:nvPr>
            <p:ph type="ftr" sz="quarter" idx="11"/>
          </p:nvPr>
        </p:nvSpPr>
        <p:spPr/>
        <p:txBody>
          <a:bodyPr/>
          <a:lstStyle/>
          <a:p>
            <a:endParaRPr lang="nb-NO" dirty="0"/>
          </a:p>
        </p:txBody>
      </p:sp>
      <p:sp>
        <p:nvSpPr>
          <p:cNvPr id="5" name="Slide Number Placeholder 4"/>
          <p:cNvSpPr>
            <a:spLocks noGrp="1"/>
          </p:cNvSpPr>
          <p:nvPr>
            <p:ph type="sldNum" sz="quarter" idx="12"/>
          </p:nvPr>
        </p:nvSpPr>
        <p:spPr/>
        <p:txBody>
          <a:bodyPr/>
          <a:lstStyle/>
          <a:p>
            <a:fld id="{811F7FF2-F88B-49DF-A497-C9D4E9D2E5DD}" type="slidenum">
              <a:rPr lang="nb-NO" smtClean="0"/>
              <a:pPr/>
              <a:t>‹#›</a:t>
            </a:fld>
            <a:endParaRPr lang="nb-NO" dirty="0"/>
          </a:p>
        </p:txBody>
      </p:sp>
      <p:pic>
        <p:nvPicPr>
          <p:cNvPr id="9" name="Picture 8"/>
          <p:cNvPicPr>
            <a:picLocks noChangeAspect="1"/>
          </p:cNvPicPr>
          <p:nvPr userDrawn="1"/>
        </p:nvPicPr>
        <p:blipFill>
          <a:blip r:embed="rId2"/>
          <a:stretch>
            <a:fillRect/>
          </a:stretch>
        </p:blipFill>
        <p:spPr>
          <a:xfrm>
            <a:off x="2486013" y="0"/>
            <a:ext cx="6659575" cy="6859588"/>
          </a:xfrm>
          <a:prstGeom prst="rect">
            <a:avLst/>
          </a:prstGeom>
        </p:spPr>
      </p:pic>
    </p:spTree>
    <p:extLst>
      <p:ext uri="{BB962C8B-B14F-4D97-AF65-F5344CB8AC3E}">
        <p14:creationId xmlns:p14="http://schemas.microsoft.com/office/powerpoint/2010/main" val="38757028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53346" y="289157"/>
            <a:ext cx="7434877" cy="909940"/>
          </a:xfrm>
          <a:prstGeom prst="rect">
            <a:avLst/>
          </a:prstGeom>
        </p:spPr>
        <p:txBody>
          <a:bodyPr vert="horz" lIns="0" tIns="0" rIns="0" bIns="0" rtlCol="0" anchor="b">
            <a:noAutofit/>
          </a:bodyPr>
          <a:lstStyle/>
          <a:p>
            <a:r>
              <a:rPr lang="nb-NO" smtClean="0"/>
              <a:t>Klikk for å redigere tittelstil</a:t>
            </a:r>
            <a:endParaRPr lang="nb-NO" dirty="0"/>
          </a:p>
        </p:txBody>
      </p:sp>
      <p:sp>
        <p:nvSpPr>
          <p:cNvPr id="3" name="Text Placeholder 2"/>
          <p:cNvSpPr>
            <a:spLocks noGrp="1"/>
          </p:cNvSpPr>
          <p:nvPr>
            <p:ph type="body" idx="1"/>
          </p:nvPr>
        </p:nvSpPr>
        <p:spPr>
          <a:xfrm>
            <a:off x="853346" y="1462258"/>
            <a:ext cx="7434877" cy="4720700"/>
          </a:xfrm>
          <a:prstGeom prst="rect">
            <a:avLst/>
          </a:prstGeom>
        </p:spPr>
        <p:txBody>
          <a:bodyPr vert="horz" lIns="0" tIns="0" rIns="0" bIns="0" rtlCol="0">
            <a:no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nb-NO" dirty="0"/>
          </a:p>
        </p:txBody>
      </p:sp>
      <p:sp>
        <p:nvSpPr>
          <p:cNvPr id="4" name="Date Placeholder 3"/>
          <p:cNvSpPr>
            <a:spLocks noGrp="1"/>
          </p:cNvSpPr>
          <p:nvPr>
            <p:ph type="dt" sz="half" idx="2"/>
          </p:nvPr>
        </p:nvSpPr>
        <p:spPr>
          <a:xfrm>
            <a:off x="5777940" y="6322740"/>
            <a:ext cx="943392" cy="365209"/>
          </a:xfrm>
          <a:prstGeom prst="rect">
            <a:avLst/>
          </a:prstGeom>
        </p:spPr>
        <p:txBody>
          <a:bodyPr vert="horz" lIns="0" tIns="0" rIns="0" bIns="0" rtlCol="0" anchor="ctr"/>
          <a:lstStyle>
            <a:lvl1pPr algn="r">
              <a:defRPr sz="1100">
                <a:solidFill>
                  <a:schemeClr val="accent1"/>
                </a:solidFill>
              </a:defRPr>
            </a:lvl1pPr>
          </a:lstStyle>
          <a:p>
            <a:fld id="{E125AF1F-0F36-4636-9781-2A8387FAFAA2}" type="datetime1">
              <a:rPr lang="nb-NO" smtClean="0"/>
              <a:t>14.09.2017</a:t>
            </a:fld>
            <a:endParaRPr lang="nb-NO" dirty="0"/>
          </a:p>
        </p:txBody>
      </p:sp>
      <p:sp>
        <p:nvSpPr>
          <p:cNvPr id="5" name="Footer Placeholder 4"/>
          <p:cNvSpPr>
            <a:spLocks noGrp="1"/>
          </p:cNvSpPr>
          <p:nvPr>
            <p:ph type="ftr" sz="quarter" idx="3"/>
          </p:nvPr>
        </p:nvSpPr>
        <p:spPr>
          <a:xfrm>
            <a:off x="1098304" y="6322740"/>
            <a:ext cx="4679637" cy="365209"/>
          </a:xfrm>
          <a:prstGeom prst="rect">
            <a:avLst/>
          </a:prstGeom>
        </p:spPr>
        <p:txBody>
          <a:bodyPr vert="horz" lIns="0" tIns="0" rIns="0" bIns="0" rtlCol="0" anchor="ctr"/>
          <a:lstStyle>
            <a:lvl1pPr algn="l">
              <a:defRPr sz="1100">
                <a:solidFill>
                  <a:schemeClr val="accent1"/>
                </a:solidFill>
              </a:defRPr>
            </a:lvl1pPr>
          </a:lstStyle>
          <a:p>
            <a:endParaRPr lang="nb-NO" dirty="0"/>
          </a:p>
        </p:txBody>
      </p:sp>
      <p:pic>
        <p:nvPicPr>
          <p:cNvPr id="7" name="Picture 6"/>
          <p:cNvPicPr>
            <a:picLocks noChangeAspect="1"/>
          </p:cNvPicPr>
          <p:nvPr/>
        </p:nvPicPr>
        <p:blipFill>
          <a:blip r:embed="rId10"/>
          <a:stretch>
            <a:fillRect/>
          </a:stretch>
        </p:blipFill>
        <p:spPr>
          <a:xfrm>
            <a:off x="6971811" y="6216395"/>
            <a:ext cx="2173776" cy="643192"/>
          </a:xfrm>
          <a:prstGeom prst="rect">
            <a:avLst/>
          </a:prstGeom>
        </p:spPr>
      </p:pic>
      <p:cxnSp>
        <p:nvCxnSpPr>
          <p:cNvPr id="11" name="Straight Connector 10"/>
          <p:cNvCxnSpPr/>
          <p:nvPr/>
        </p:nvCxnSpPr>
        <p:spPr>
          <a:xfrm>
            <a:off x="1033194" y="6454450"/>
            <a:ext cx="0" cy="126629"/>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6" name="Slide Number Placeholder 5"/>
          <p:cNvSpPr>
            <a:spLocks noGrp="1"/>
          </p:cNvSpPr>
          <p:nvPr>
            <p:ph type="sldNum" sz="quarter" idx="4"/>
          </p:nvPr>
        </p:nvSpPr>
        <p:spPr>
          <a:xfrm>
            <a:off x="704379" y="6323815"/>
            <a:ext cx="268051" cy="364689"/>
          </a:xfrm>
          <a:prstGeom prst="rect">
            <a:avLst/>
          </a:prstGeom>
        </p:spPr>
        <p:txBody>
          <a:bodyPr vert="horz" lIns="0" tIns="0" rIns="0" bIns="0" rtlCol="0" anchor="ctr"/>
          <a:lstStyle>
            <a:lvl1pPr algn="r">
              <a:defRPr sz="1100" b="1">
                <a:solidFill>
                  <a:schemeClr val="dk2"/>
                </a:solidFill>
              </a:defRPr>
            </a:lvl1pPr>
          </a:lstStyle>
          <a:p>
            <a:fld id="{811F7FF2-F88B-49DF-A497-C9D4E9D2E5DD}" type="slidenum">
              <a:rPr lang="nb-NO" smtClean="0"/>
              <a:pPr/>
              <a:t>‹#›</a:t>
            </a:fld>
            <a:endParaRPr lang="nb-NO" dirty="0"/>
          </a:p>
        </p:txBody>
      </p:sp>
    </p:spTree>
    <p:extLst>
      <p:ext uri="{BB962C8B-B14F-4D97-AF65-F5344CB8AC3E}">
        <p14:creationId xmlns:p14="http://schemas.microsoft.com/office/powerpoint/2010/main" val="14584281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63" r:id="rId4"/>
    <p:sldLayoutId id="2147483661" r:id="rId5"/>
    <p:sldLayoutId id="2147483662" r:id="rId6"/>
    <p:sldLayoutId id="2147483654" r:id="rId7"/>
    <p:sldLayoutId id="2147483651" r:id="rId8"/>
  </p:sldLayoutIdLst>
  <p:hf hdr="0" dt="0"/>
  <p:txStyles>
    <p:titleStyle>
      <a:lvl1pPr algn="l" defTabSz="914485" rtl="0" eaLnBrk="1" latinLnBrk="0" hangingPunct="1">
        <a:lnSpc>
          <a:spcPct val="90000"/>
        </a:lnSpc>
        <a:spcBef>
          <a:spcPct val="0"/>
        </a:spcBef>
        <a:buNone/>
        <a:defRPr sz="2800" kern="1200">
          <a:solidFill>
            <a:schemeClr val="accent1"/>
          </a:solidFill>
          <a:latin typeface="+mj-lt"/>
          <a:ea typeface="+mj-ea"/>
          <a:cs typeface="+mj-cs"/>
        </a:defRPr>
      </a:lvl1pPr>
    </p:titleStyle>
    <p:bodyStyle>
      <a:lvl1pPr marL="228621" indent="-228621" algn="l" defTabSz="914485" rtl="0" eaLnBrk="1" latinLnBrk="0" hangingPunct="1">
        <a:lnSpc>
          <a:spcPct val="90000"/>
        </a:lnSpc>
        <a:spcBef>
          <a:spcPts val="600"/>
        </a:spcBef>
        <a:buClr>
          <a:schemeClr val="accent2"/>
        </a:buClr>
        <a:buSzPct val="100000"/>
        <a:buFont typeface="Arial" panose="020B0604020202020204" pitchFamily="34" charset="0"/>
        <a:buChar char="•"/>
        <a:defRPr sz="2000" kern="1200">
          <a:solidFill>
            <a:schemeClr val="dk2"/>
          </a:solidFill>
          <a:latin typeface="+mn-lt"/>
          <a:ea typeface="+mn-ea"/>
          <a:cs typeface="+mn-cs"/>
        </a:defRPr>
      </a:lvl1pPr>
      <a:lvl2pPr marL="685864" indent="-228621" algn="l" defTabSz="914485" rtl="0" eaLnBrk="1" latinLnBrk="0" hangingPunct="1">
        <a:lnSpc>
          <a:spcPct val="90000"/>
        </a:lnSpc>
        <a:spcBef>
          <a:spcPts val="600"/>
        </a:spcBef>
        <a:buFont typeface="Arial" panose="020B0604020202020204" pitchFamily="34" charset="0"/>
        <a:buChar char="‒"/>
        <a:defRPr sz="2000" kern="1200">
          <a:solidFill>
            <a:schemeClr val="dk2"/>
          </a:solidFill>
          <a:latin typeface="+mn-lt"/>
          <a:ea typeface="+mn-ea"/>
          <a:cs typeface="+mn-cs"/>
        </a:defRPr>
      </a:lvl2pPr>
      <a:lvl3pPr marL="1143106" indent="-228621" algn="l" defTabSz="914485" rtl="0" eaLnBrk="1" latinLnBrk="0" hangingPunct="1">
        <a:lnSpc>
          <a:spcPct val="90000"/>
        </a:lnSpc>
        <a:spcBef>
          <a:spcPts val="600"/>
        </a:spcBef>
        <a:buFont typeface="Arial" panose="020B0604020202020204" pitchFamily="34" charset="0"/>
        <a:buChar char="‒"/>
        <a:defRPr sz="2000" kern="1200">
          <a:solidFill>
            <a:schemeClr val="dk2"/>
          </a:solidFill>
          <a:latin typeface="+mn-lt"/>
          <a:ea typeface="+mn-ea"/>
          <a:cs typeface="+mn-cs"/>
        </a:defRPr>
      </a:lvl3pPr>
      <a:lvl4pPr marL="1600348" indent="-228621" algn="l" defTabSz="914485" rtl="0" eaLnBrk="1" latinLnBrk="0" hangingPunct="1">
        <a:lnSpc>
          <a:spcPct val="90000"/>
        </a:lnSpc>
        <a:spcBef>
          <a:spcPts val="600"/>
        </a:spcBef>
        <a:buFont typeface="Arial" panose="020B0604020202020204" pitchFamily="34" charset="0"/>
        <a:buChar char="‒"/>
        <a:defRPr sz="2000" kern="1200">
          <a:solidFill>
            <a:schemeClr val="dk2"/>
          </a:solidFill>
          <a:latin typeface="+mn-lt"/>
          <a:ea typeface="+mn-ea"/>
          <a:cs typeface="+mn-cs"/>
        </a:defRPr>
      </a:lvl4pPr>
      <a:lvl5pPr marL="2057591" indent="-228621" algn="l" defTabSz="914485" rtl="0" eaLnBrk="1" latinLnBrk="0" hangingPunct="1">
        <a:lnSpc>
          <a:spcPct val="90000"/>
        </a:lnSpc>
        <a:spcBef>
          <a:spcPts val="600"/>
        </a:spcBef>
        <a:buFont typeface="Arial" panose="020B0604020202020204" pitchFamily="34" charset="0"/>
        <a:buChar char="‒"/>
        <a:defRPr sz="2000" kern="1200">
          <a:solidFill>
            <a:schemeClr val="dk2"/>
          </a:solidFill>
          <a:latin typeface="+mn-lt"/>
          <a:ea typeface="+mn-ea"/>
          <a:cs typeface="+mn-cs"/>
        </a:defRPr>
      </a:lvl5pPr>
      <a:lvl6pPr marL="2514833" indent="-228621" algn="l" defTabSz="914485"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2075" indent="-228621" algn="l" defTabSz="914485"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318" indent="-228621" algn="l" defTabSz="914485"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560" indent="-228621" algn="l" defTabSz="914485"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b-NO"/>
      </a:defPPr>
      <a:lvl1pPr marL="0" algn="l" defTabSz="914485" rtl="0" eaLnBrk="1" latinLnBrk="0" hangingPunct="1">
        <a:defRPr sz="1800" kern="1200">
          <a:solidFill>
            <a:schemeClr val="tx1"/>
          </a:solidFill>
          <a:latin typeface="+mn-lt"/>
          <a:ea typeface="+mn-ea"/>
          <a:cs typeface="+mn-cs"/>
        </a:defRPr>
      </a:lvl1pPr>
      <a:lvl2pPr marL="457242" algn="l" defTabSz="914485" rtl="0" eaLnBrk="1" latinLnBrk="0" hangingPunct="1">
        <a:defRPr sz="1800" kern="1200">
          <a:solidFill>
            <a:schemeClr val="tx1"/>
          </a:solidFill>
          <a:latin typeface="+mn-lt"/>
          <a:ea typeface="+mn-ea"/>
          <a:cs typeface="+mn-cs"/>
        </a:defRPr>
      </a:lvl2pPr>
      <a:lvl3pPr marL="914485" algn="l" defTabSz="914485" rtl="0" eaLnBrk="1" latinLnBrk="0" hangingPunct="1">
        <a:defRPr sz="1800" kern="1200">
          <a:solidFill>
            <a:schemeClr val="tx1"/>
          </a:solidFill>
          <a:latin typeface="+mn-lt"/>
          <a:ea typeface="+mn-ea"/>
          <a:cs typeface="+mn-cs"/>
        </a:defRPr>
      </a:lvl3pPr>
      <a:lvl4pPr marL="1371727" algn="l" defTabSz="914485" rtl="0" eaLnBrk="1" latinLnBrk="0" hangingPunct="1">
        <a:defRPr sz="1800" kern="1200">
          <a:solidFill>
            <a:schemeClr val="tx1"/>
          </a:solidFill>
          <a:latin typeface="+mn-lt"/>
          <a:ea typeface="+mn-ea"/>
          <a:cs typeface="+mn-cs"/>
        </a:defRPr>
      </a:lvl4pPr>
      <a:lvl5pPr marL="1828970" algn="l" defTabSz="914485" rtl="0" eaLnBrk="1" latinLnBrk="0" hangingPunct="1">
        <a:defRPr sz="1800" kern="1200">
          <a:solidFill>
            <a:schemeClr val="tx1"/>
          </a:solidFill>
          <a:latin typeface="+mn-lt"/>
          <a:ea typeface="+mn-ea"/>
          <a:cs typeface="+mn-cs"/>
        </a:defRPr>
      </a:lvl5pPr>
      <a:lvl6pPr marL="2286212" algn="l" defTabSz="914485" rtl="0" eaLnBrk="1" latinLnBrk="0" hangingPunct="1">
        <a:defRPr sz="1800" kern="1200">
          <a:solidFill>
            <a:schemeClr val="tx1"/>
          </a:solidFill>
          <a:latin typeface="+mn-lt"/>
          <a:ea typeface="+mn-ea"/>
          <a:cs typeface="+mn-cs"/>
        </a:defRPr>
      </a:lvl6pPr>
      <a:lvl7pPr marL="2743454" algn="l" defTabSz="914485" rtl="0" eaLnBrk="1" latinLnBrk="0" hangingPunct="1">
        <a:defRPr sz="1800" kern="1200">
          <a:solidFill>
            <a:schemeClr val="tx1"/>
          </a:solidFill>
          <a:latin typeface="+mn-lt"/>
          <a:ea typeface="+mn-ea"/>
          <a:cs typeface="+mn-cs"/>
        </a:defRPr>
      </a:lvl7pPr>
      <a:lvl8pPr marL="3200696" algn="l" defTabSz="914485" rtl="0" eaLnBrk="1" latinLnBrk="0" hangingPunct="1">
        <a:defRPr sz="1800" kern="1200">
          <a:solidFill>
            <a:schemeClr val="tx1"/>
          </a:solidFill>
          <a:latin typeface="+mn-lt"/>
          <a:ea typeface="+mn-ea"/>
          <a:cs typeface="+mn-cs"/>
        </a:defRPr>
      </a:lvl8pPr>
      <a:lvl9pPr marL="3657939" algn="l" defTabSz="914485"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tel 3"/>
          <p:cNvSpPr>
            <a:spLocks noGrp="1"/>
          </p:cNvSpPr>
          <p:nvPr>
            <p:ph type="title"/>
          </p:nvPr>
        </p:nvSpPr>
        <p:spPr/>
        <p:txBody>
          <a:bodyPr/>
          <a:lstStyle/>
          <a:p>
            <a:r>
              <a:rPr lang="nb-NO" b="1" dirty="0" smtClean="0"/>
              <a:t>Endringer i 2017-lovene</a:t>
            </a:r>
            <a:endParaRPr lang="nb-NO" b="1" dirty="0"/>
          </a:p>
        </p:txBody>
      </p:sp>
      <p:sp>
        <p:nvSpPr>
          <p:cNvPr id="5" name="Plassholder for innhold 4"/>
          <p:cNvSpPr>
            <a:spLocks noGrp="1"/>
          </p:cNvSpPr>
          <p:nvPr>
            <p:ph idx="1"/>
          </p:nvPr>
        </p:nvSpPr>
        <p:spPr>
          <a:xfrm>
            <a:off x="586740" y="1371600"/>
            <a:ext cx="5135880" cy="2461260"/>
          </a:xfrm>
        </p:spPr>
        <p:txBody>
          <a:bodyPr/>
          <a:lstStyle/>
          <a:p>
            <a:r>
              <a:rPr lang="nb-NO" dirty="0" smtClean="0"/>
              <a:t>Hele lovboka er revidert, men for de fleste lovene er det kun snakk om mindre endringer som klargjøringer, nye </a:t>
            </a:r>
            <a:r>
              <a:rPr lang="nb-NO" dirty="0" err="1" smtClean="0"/>
              <a:t>lovreferanser</a:t>
            </a:r>
            <a:r>
              <a:rPr lang="nb-NO" dirty="0" smtClean="0"/>
              <a:t> eller mer enhetlig struktur.</a:t>
            </a:r>
          </a:p>
          <a:p>
            <a:r>
              <a:rPr lang="nb-NO" dirty="0" smtClean="0"/>
              <a:t>Den største endringen er ny </a:t>
            </a:r>
            <a:r>
              <a:rPr lang="nb-NO" b="1" dirty="0" smtClean="0"/>
              <a:t>§ 23 Tilsvarende melding</a:t>
            </a:r>
            <a:r>
              <a:rPr lang="nb-NO" dirty="0" smtClean="0"/>
              <a:t>, som innebærer et helt nytt prinsipp i.f.t. utilstrekkelige bud og meldinger utenfor tur.</a:t>
            </a:r>
          </a:p>
          <a:p>
            <a:r>
              <a:rPr lang="nb-NO" dirty="0" smtClean="0"/>
              <a:t>En generell tendens er at spillet oftere fortsetter mest mulig normalt og at eventuelle justeringer baseres på oppnådde resultater i stedet for kunstige korreksjoner (+/-3IMP eller 40/60% etc.). I </a:t>
            </a:r>
            <a:r>
              <a:rPr lang="nb-NO" dirty="0" err="1" smtClean="0"/>
              <a:t>lagkamp</a:t>
            </a:r>
            <a:r>
              <a:rPr lang="nb-NO" dirty="0" smtClean="0"/>
              <a:t> skal resultatet fra andre bordet vurderes før man fastsetter en korreksjon.</a:t>
            </a:r>
          </a:p>
          <a:p>
            <a:pPr marL="0" indent="0">
              <a:buNone/>
            </a:pPr>
            <a:endParaRPr lang="nb-NO" dirty="0"/>
          </a:p>
          <a:p>
            <a:endParaRPr lang="nb-NO" dirty="0" smtClean="0"/>
          </a:p>
          <a:p>
            <a:r>
              <a:rPr lang="nb-NO" dirty="0" smtClean="0"/>
              <a:t>John Våge, </a:t>
            </a:r>
            <a:r>
              <a:rPr lang="nb-NO" dirty="0" err="1" smtClean="0"/>
              <a:t>NBF’s</a:t>
            </a:r>
            <a:r>
              <a:rPr lang="nb-NO" dirty="0" smtClean="0"/>
              <a:t> Lovutvalg</a:t>
            </a:r>
            <a:endParaRPr lang="nb-NO"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17528" y="1623599"/>
            <a:ext cx="3528060" cy="359210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45230073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b="1" dirty="0" smtClean="0"/>
              <a:t>§ 20 Gjentagelse og forklaring av meldinger</a:t>
            </a:r>
            <a:endParaRPr lang="nb-NO" b="1" dirty="0"/>
          </a:p>
        </p:txBody>
      </p:sp>
      <p:sp>
        <p:nvSpPr>
          <p:cNvPr id="3" name="Content Placeholder 2"/>
          <p:cNvSpPr>
            <a:spLocks noGrp="1"/>
          </p:cNvSpPr>
          <p:nvPr>
            <p:ph idx="1"/>
          </p:nvPr>
        </p:nvSpPr>
        <p:spPr/>
        <p:txBody>
          <a:bodyPr/>
          <a:lstStyle/>
          <a:p>
            <a:r>
              <a:rPr lang="nb-NO" b="1" dirty="0" smtClean="0"/>
              <a:t>§ 20F4a</a:t>
            </a:r>
            <a:r>
              <a:rPr lang="nb-NO" dirty="0" smtClean="0"/>
              <a:t>: Dersom en spiller under meldingsforløpet blir klar over at han selv har gitt en feilaktig eller ufullstendig forklaring, må han tilkalle TL innen avslutning av oppklaringsperioden og rette forklaringen. Det var tidligere et krav at TL måtte tilkalles med en gang, nå tillates spilleren å vente. </a:t>
            </a:r>
            <a:r>
              <a:rPr lang="nb-NO" dirty="0" err="1" smtClean="0"/>
              <a:t>Ift</a:t>
            </a:r>
            <a:r>
              <a:rPr lang="nb-NO" dirty="0" smtClean="0"/>
              <a:t> både MI til motparten og UI til makker vil det likevel vanligvis være i spillerens egeninteresse å rette forklaringen med en gang. Dette er dessverre et av flere steder der lovene sier at TL må tilkalles, men der dette sjelden gjøres i praksis. </a:t>
            </a:r>
          </a:p>
          <a:p>
            <a:r>
              <a:rPr lang="nb-NO" dirty="0" smtClean="0"/>
              <a:t> </a:t>
            </a:r>
            <a:r>
              <a:rPr lang="nb-NO" b="1" dirty="0" smtClean="0"/>
              <a:t>§ 20G2</a:t>
            </a:r>
            <a:r>
              <a:rPr lang="nb-NO" dirty="0" smtClean="0"/>
              <a:t>: Nytt punkt; En spiller kan ikke stille et spørsmål dersom hans eneste hensikt er å fremskaffe et feil svar fra en motstander. Dette kan være vanskelig å vurdere i praksis. </a:t>
            </a:r>
            <a:endParaRPr lang="nb-NO" dirty="0"/>
          </a:p>
        </p:txBody>
      </p:sp>
      <p:sp>
        <p:nvSpPr>
          <p:cNvPr id="4" name="Footer Placeholder 3"/>
          <p:cNvSpPr>
            <a:spLocks noGrp="1"/>
          </p:cNvSpPr>
          <p:nvPr>
            <p:ph type="ftr" sz="quarter" idx="11"/>
          </p:nvPr>
        </p:nvSpPr>
        <p:spPr/>
        <p:txBody>
          <a:bodyPr/>
          <a:lstStyle/>
          <a:p>
            <a:r>
              <a:rPr lang="nb-NO" dirty="0" smtClean="0"/>
              <a:t>2017-lover, John Våge, </a:t>
            </a:r>
            <a:r>
              <a:rPr lang="nb-NO" dirty="0" err="1" smtClean="0"/>
              <a:t>NBF’s</a:t>
            </a:r>
            <a:r>
              <a:rPr lang="nb-NO" dirty="0" smtClean="0"/>
              <a:t> lovutvalg </a:t>
            </a:r>
            <a:endParaRPr lang="nb-NO" dirty="0"/>
          </a:p>
        </p:txBody>
      </p:sp>
      <p:sp>
        <p:nvSpPr>
          <p:cNvPr id="5" name="Slide Number Placeholder 4"/>
          <p:cNvSpPr>
            <a:spLocks noGrp="1"/>
          </p:cNvSpPr>
          <p:nvPr>
            <p:ph type="sldNum" sz="quarter" idx="12"/>
          </p:nvPr>
        </p:nvSpPr>
        <p:spPr/>
        <p:txBody>
          <a:bodyPr/>
          <a:lstStyle/>
          <a:p>
            <a:fld id="{811F7FF2-F88B-49DF-A497-C9D4E9D2E5DD}" type="slidenum">
              <a:rPr lang="nb-NO" smtClean="0"/>
              <a:pPr/>
              <a:t>10</a:t>
            </a:fld>
            <a:endParaRPr lang="nb-NO"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85210" y="6145213"/>
            <a:ext cx="476250" cy="4762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47741224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b="1" dirty="0" smtClean="0"/>
              <a:t>§ 21 Feilinformasjon</a:t>
            </a:r>
            <a:br>
              <a:rPr lang="nb-NO" b="1" dirty="0" smtClean="0"/>
            </a:br>
            <a:r>
              <a:rPr lang="nb-NO" b="1" dirty="0" smtClean="0"/>
              <a:t>§ 22 Avslutning av meldingsforløpet </a:t>
            </a:r>
            <a:endParaRPr lang="nb-NO" b="1" dirty="0"/>
          </a:p>
        </p:txBody>
      </p:sp>
      <p:sp>
        <p:nvSpPr>
          <p:cNvPr id="3" name="Content Placeholder 2"/>
          <p:cNvSpPr>
            <a:spLocks noGrp="1"/>
          </p:cNvSpPr>
          <p:nvPr>
            <p:ph idx="1"/>
          </p:nvPr>
        </p:nvSpPr>
        <p:spPr/>
        <p:txBody>
          <a:bodyPr/>
          <a:lstStyle/>
          <a:p>
            <a:r>
              <a:rPr lang="nb-NO" b="1" dirty="0" smtClean="0"/>
              <a:t>§ 21 Feilinformasjon</a:t>
            </a:r>
            <a:r>
              <a:rPr lang="nb-NO" dirty="0" smtClean="0"/>
              <a:t>: Små endringer, foruten endring av navnet på loven (het tidligere «Melding basert på ukorrekte opplysninger»), som tydeliggjør at den også omhandler </a:t>
            </a:r>
            <a:r>
              <a:rPr lang="nb-NO" dirty="0" err="1" smtClean="0"/>
              <a:t>spillperioden</a:t>
            </a:r>
            <a:r>
              <a:rPr lang="nb-NO" dirty="0" smtClean="0"/>
              <a:t>, presiseres det at meldinger eller spill basert på spillerens egen misforståelse ikke erstattes/korrigeres (tidligere var kun melding nevnt).</a:t>
            </a:r>
          </a:p>
          <a:p>
            <a:r>
              <a:rPr lang="nb-NO" b="1" dirty="0" smtClean="0"/>
              <a:t>§ 22 Avslutning av meldingsforløpet</a:t>
            </a:r>
            <a:r>
              <a:rPr lang="nb-NO" dirty="0" smtClean="0"/>
              <a:t>: Kun mindre justeringer. </a:t>
            </a:r>
          </a:p>
        </p:txBody>
      </p:sp>
      <p:sp>
        <p:nvSpPr>
          <p:cNvPr id="4" name="Footer Placeholder 3"/>
          <p:cNvSpPr>
            <a:spLocks noGrp="1"/>
          </p:cNvSpPr>
          <p:nvPr>
            <p:ph type="ftr" sz="quarter" idx="11"/>
          </p:nvPr>
        </p:nvSpPr>
        <p:spPr/>
        <p:txBody>
          <a:bodyPr/>
          <a:lstStyle/>
          <a:p>
            <a:r>
              <a:rPr lang="nb-NO" dirty="0" smtClean="0"/>
              <a:t>2017-lover, John Våge, </a:t>
            </a:r>
            <a:r>
              <a:rPr lang="nb-NO" dirty="0" err="1" smtClean="0"/>
              <a:t>NBF’s</a:t>
            </a:r>
            <a:r>
              <a:rPr lang="nb-NO" dirty="0" smtClean="0"/>
              <a:t> lovutvalg </a:t>
            </a:r>
            <a:endParaRPr lang="nb-NO" dirty="0"/>
          </a:p>
        </p:txBody>
      </p:sp>
      <p:sp>
        <p:nvSpPr>
          <p:cNvPr id="5" name="Slide Number Placeholder 4"/>
          <p:cNvSpPr>
            <a:spLocks noGrp="1"/>
          </p:cNvSpPr>
          <p:nvPr>
            <p:ph type="sldNum" sz="quarter" idx="12"/>
          </p:nvPr>
        </p:nvSpPr>
        <p:spPr/>
        <p:txBody>
          <a:bodyPr/>
          <a:lstStyle/>
          <a:p>
            <a:fld id="{811F7FF2-F88B-49DF-A497-C9D4E9D2E5DD}" type="slidenum">
              <a:rPr lang="nb-NO" smtClean="0"/>
              <a:pPr/>
              <a:t>11</a:t>
            </a:fld>
            <a:endParaRPr lang="nb-NO"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85210" y="6145213"/>
            <a:ext cx="476250" cy="4762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56365258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853346" y="289157"/>
            <a:ext cx="7434877" cy="663343"/>
          </a:xfrm>
        </p:spPr>
        <p:txBody>
          <a:bodyPr/>
          <a:lstStyle/>
          <a:p>
            <a:r>
              <a:rPr lang="nb-NO" b="1" dirty="0" smtClean="0"/>
              <a:t>§ 23 Tilsvarende melding</a:t>
            </a:r>
            <a:endParaRPr lang="nb-NO" b="1" dirty="0"/>
          </a:p>
        </p:txBody>
      </p:sp>
      <p:sp>
        <p:nvSpPr>
          <p:cNvPr id="3" name="Content Placeholder 2"/>
          <p:cNvSpPr>
            <a:spLocks noGrp="1"/>
          </p:cNvSpPr>
          <p:nvPr>
            <p:ph idx="1"/>
          </p:nvPr>
        </p:nvSpPr>
        <p:spPr>
          <a:xfrm>
            <a:off x="388620" y="1074420"/>
            <a:ext cx="8442960" cy="5108538"/>
          </a:xfrm>
        </p:spPr>
        <p:txBody>
          <a:bodyPr/>
          <a:lstStyle/>
          <a:p>
            <a:r>
              <a:rPr lang="nb-NO" dirty="0" smtClean="0"/>
              <a:t>En helt ny lov og et nytt prinsipp, den gamle </a:t>
            </a:r>
            <a:r>
              <a:rPr lang="nb-NO" b="1" dirty="0" smtClean="0"/>
              <a:t>§ 23 Oppmerksomhet på mulig skade</a:t>
            </a:r>
            <a:r>
              <a:rPr lang="nb-NO" dirty="0" smtClean="0"/>
              <a:t> er flyttet til </a:t>
            </a:r>
            <a:r>
              <a:rPr lang="nb-NO" b="1" dirty="0" smtClean="0"/>
              <a:t>§ 72C</a:t>
            </a:r>
            <a:r>
              <a:rPr lang="nb-NO" dirty="0" smtClean="0"/>
              <a:t>.</a:t>
            </a:r>
          </a:p>
          <a:p>
            <a:r>
              <a:rPr lang="nb-NO" dirty="0" smtClean="0"/>
              <a:t>Det henvises til denne nye loven i flere andre lover; </a:t>
            </a:r>
            <a:r>
              <a:rPr lang="nb-NO" b="1" dirty="0" smtClean="0"/>
              <a:t>§ 26 Utspillsrestriksjoner, § 27 Utilstrekkelig bud</a:t>
            </a:r>
            <a:r>
              <a:rPr lang="nb-NO" dirty="0" smtClean="0"/>
              <a:t>, </a:t>
            </a:r>
            <a:r>
              <a:rPr lang="nb-NO" b="1" dirty="0" smtClean="0"/>
              <a:t>§ 30 Pass utenfor tur</a:t>
            </a:r>
            <a:r>
              <a:rPr lang="nb-NO" dirty="0" smtClean="0"/>
              <a:t>, </a:t>
            </a:r>
            <a:r>
              <a:rPr lang="nb-NO" b="1" dirty="0" smtClean="0"/>
              <a:t>§ 31 Bud utenfor tur</a:t>
            </a:r>
            <a:r>
              <a:rPr lang="nb-NO" dirty="0" smtClean="0"/>
              <a:t> og </a:t>
            </a:r>
            <a:r>
              <a:rPr lang="nb-NO" b="1" dirty="0" smtClean="0"/>
              <a:t>§ 32 Dobling eller redobling utenfor tur</a:t>
            </a:r>
            <a:r>
              <a:rPr lang="nb-NO" dirty="0" smtClean="0"/>
              <a:t>.</a:t>
            </a:r>
          </a:p>
          <a:p>
            <a:r>
              <a:rPr lang="nb-NO" dirty="0" smtClean="0"/>
              <a:t>Den </a:t>
            </a:r>
            <a:r>
              <a:rPr lang="nb-NO" dirty="0"/>
              <a:t>internasjonale lovkomiteen har gitt uttrykk for at om man er i tvil skal </a:t>
            </a:r>
            <a:r>
              <a:rPr lang="nb-NO" dirty="0" smtClean="0"/>
              <a:t>man legge seg på </a:t>
            </a:r>
            <a:r>
              <a:rPr lang="nb-NO" dirty="0"/>
              <a:t>en liberal tolkning av hva som regnes som «Tilsvarende melding</a:t>
            </a:r>
            <a:r>
              <a:rPr lang="nb-NO" dirty="0" smtClean="0"/>
              <a:t>». Dette innebærer bl.a. at </a:t>
            </a:r>
            <a:r>
              <a:rPr lang="nb-NO" b="1" dirty="0" smtClean="0"/>
              <a:t>§ 23A2 </a:t>
            </a:r>
            <a:r>
              <a:rPr lang="nb-NO" dirty="0" smtClean="0"/>
              <a:t>og</a:t>
            </a:r>
            <a:r>
              <a:rPr lang="nb-NO" b="1" dirty="0" smtClean="0"/>
              <a:t> § 23A3 </a:t>
            </a:r>
            <a:r>
              <a:rPr lang="nb-NO" dirty="0" smtClean="0"/>
              <a:t>bør leses som om «lignende» var tatt med også her, som det er i </a:t>
            </a:r>
            <a:r>
              <a:rPr lang="nb-NO" b="1" dirty="0" smtClean="0"/>
              <a:t>§ 23A1</a:t>
            </a:r>
            <a:r>
              <a:rPr lang="nb-NO" dirty="0" smtClean="0"/>
              <a:t>.</a:t>
            </a:r>
          </a:p>
          <a:p>
            <a:r>
              <a:rPr lang="nb-NO" dirty="0" smtClean="0"/>
              <a:t>Om ikke – feilende side blir skadelidende, f.eks. fordi feilende side kan ha benyttet informasjon fra tilbaketrukket melding eller fordi feilende side fikk fordel av å måtte velge en tilsvarende melding (se eksempler), justeres det i etterkant utfra </a:t>
            </a:r>
            <a:r>
              <a:rPr lang="nb-NO" b="1" dirty="0" smtClean="0"/>
              <a:t>§ 23C</a:t>
            </a:r>
            <a:r>
              <a:rPr lang="nb-NO" dirty="0" smtClean="0"/>
              <a:t>.</a:t>
            </a:r>
          </a:p>
          <a:p>
            <a:r>
              <a:rPr lang="nb-NO" dirty="0" smtClean="0"/>
              <a:t>For utilstrekkelige bud er det også mulig å gjøre meldingen tilstrekkelig utfra </a:t>
            </a:r>
            <a:r>
              <a:rPr lang="nb-NO" b="1" dirty="0" smtClean="0"/>
              <a:t>§ 27 </a:t>
            </a:r>
            <a:r>
              <a:rPr lang="nb-NO" dirty="0" smtClean="0"/>
              <a:t>uten å gå veien om </a:t>
            </a:r>
            <a:r>
              <a:rPr lang="nb-NO" b="1" dirty="0" smtClean="0"/>
              <a:t>§ 23</a:t>
            </a:r>
            <a:r>
              <a:rPr lang="nb-NO" dirty="0" smtClean="0"/>
              <a:t>. </a:t>
            </a:r>
            <a:endParaRPr lang="nb-NO" dirty="0"/>
          </a:p>
          <a:p>
            <a:endParaRPr lang="nb-NO" dirty="0"/>
          </a:p>
        </p:txBody>
      </p:sp>
      <p:sp>
        <p:nvSpPr>
          <p:cNvPr id="4" name="Footer Placeholder 3"/>
          <p:cNvSpPr>
            <a:spLocks noGrp="1"/>
          </p:cNvSpPr>
          <p:nvPr>
            <p:ph type="ftr" sz="quarter" idx="11"/>
          </p:nvPr>
        </p:nvSpPr>
        <p:spPr/>
        <p:txBody>
          <a:bodyPr/>
          <a:lstStyle/>
          <a:p>
            <a:r>
              <a:rPr lang="nb-NO" dirty="0" smtClean="0"/>
              <a:t>2017-lover, John Våge, </a:t>
            </a:r>
            <a:r>
              <a:rPr lang="nb-NO" dirty="0" err="1" smtClean="0"/>
              <a:t>NBF’s</a:t>
            </a:r>
            <a:r>
              <a:rPr lang="nb-NO" dirty="0" smtClean="0"/>
              <a:t> lovutvalg </a:t>
            </a:r>
            <a:endParaRPr lang="nb-NO" dirty="0"/>
          </a:p>
        </p:txBody>
      </p:sp>
      <p:sp>
        <p:nvSpPr>
          <p:cNvPr id="5" name="Slide Number Placeholder 4"/>
          <p:cNvSpPr>
            <a:spLocks noGrp="1"/>
          </p:cNvSpPr>
          <p:nvPr>
            <p:ph type="sldNum" sz="quarter" idx="12"/>
          </p:nvPr>
        </p:nvSpPr>
        <p:spPr/>
        <p:txBody>
          <a:bodyPr/>
          <a:lstStyle/>
          <a:p>
            <a:fld id="{811F7FF2-F88B-49DF-A497-C9D4E9D2E5DD}" type="slidenum">
              <a:rPr lang="nb-NO" smtClean="0"/>
              <a:pPr/>
              <a:t>12</a:t>
            </a:fld>
            <a:endParaRPr lang="nb-NO"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85210" y="6145213"/>
            <a:ext cx="476250" cy="4762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11801305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853346" y="289157"/>
            <a:ext cx="7434877" cy="663343"/>
          </a:xfrm>
        </p:spPr>
        <p:txBody>
          <a:bodyPr/>
          <a:lstStyle/>
          <a:p>
            <a:r>
              <a:rPr lang="nb-NO" b="1" dirty="0" smtClean="0"/>
              <a:t>§ 23 Tilsvarende melding</a:t>
            </a:r>
            <a:endParaRPr lang="nb-NO" b="1" dirty="0"/>
          </a:p>
        </p:txBody>
      </p:sp>
      <p:sp>
        <p:nvSpPr>
          <p:cNvPr id="3" name="Content Placeholder 2"/>
          <p:cNvSpPr>
            <a:spLocks noGrp="1"/>
          </p:cNvSpPr>
          <p:nvPr>
            <p:ph idx="1"/>
          </p:nvPr>
        </p:nvSpPr>
        <p:spPr>
          <a:xfrm>
            <a:off x="388620" y="1074420"/>
            <a:ext cx="8442960" cy="5108538"/>
          </a:xfrm>
        </p:spPr>
        <p:txBody>
          <a:bodyPr/>
          <a:lstStyle/>
          <a:p>
            <a:r>
              <a:rPr lang="nb-NO" b="1" dirty="0" smtClean="0"/>
              <a:t>§ 23A Definisjon</a:t>
            </a:r>
            <a:r>
              <a:rPr lang="nb-NO" dirty="0" smtClean="0"/>
              <a:t>: En melding som erstatter en tilbaketrukket melding er en tilsvarende melding dersom den:</a:t>
            </a:r>
          </a:p>
          <a:p>
            <a:pPr marL="0" indent="0">
              <a:buNone/>
            </a:pPr>
            <a:r>
              <a:rPr lang="nb-NO" dirty="0" smtClean="0"/>
              <a:t>1. har den samme eller lignende betydning som den tilbaketrukne meldingen, eller</a:t>
            </a:r>
          </a:p>
          <a:p>
            <a:pPr marL="0" indent="0">
              <a:buNone/>
            </a:pPr>
            <a:r>
              <a:rPr lang="nb-NO" dirty="0" smtClean="0"/>
              <a:t>2. definerer en undergruppe av mulige betydninger som kunne knyttes til den tilbaketrukne meldingen, eller</a:t>
            </a:r>
          </a:p>
          <a:p>
            <a:pPr marL="0" indent="0">
              <a:buNone/>
            </a:pPr>
            <a:r>
              <a:rPr lang="nb-NO" dirty="0" smtClean="0"/>
              <a:t>3. har den samme hensikt (f.eks. en spørremelding eller et rele) som kunne knyttes til den tilbaketrukne meldingen.</a:t>
            </a:r>
          </a:p>
          <a:p>
            <a:r>
              <a:rPr lang="nb-NO" b="1" dirty="0"/>
              <a:t>§ 23B Ingen </a:t>
            </a:r>
            <a:r>
              <a:rPr lang="nb-NO" b="1" dirty="0" smtClean="0"/>
              <a:t>korreksjon:</a:t>
            </a:r>
            <a:r>
              <a:rPr lang="nb-NO" dirty="0" smtClean="0"/>
              <a:t> </a:t>
            </a:r>
            <a:r>
              <a:rPr lang="nb-NO" dirty="0"/>
              <a:t>Når en melding er kansellert (som i § </a:t>
            </a:r>
            <a:r>
              <a:rPr lang="nb-NO" dirty="0" smtClean="0"/>
              <a:t>29B) og </a:t>
            </a:r>
            <a:r>
              <a:rPr lang="nb-NO" dirty="0"/>
              <a:t>den feilende velger i riktig tur å erstatte den ulovlige meldingen med en tilsvarende melding, fortsetter meldingsforløpet og spillet uten ytterligere korreksjon. § 16C2 gjelder ikke, men se C under.</a:t>
            </a:r>
          </a:p>
          <a:p>
            <a:r>
              <a:rPr lang="nb-NO" b="1" dirty="0"/>
              <a:t>§ 23C Ikke-feilende side </a:t>
            </a:r>
            <a:r>
              <a:rPr lang="nb-NO" b="1" dirty="0" smtClean="0"/>
              <a:t>skadelidende:</a:t>
            </a:r>
            <a:r>
              <a:rPr lang="nb-NO" dirty="0" smtClean="0"/>
              <a:t> </a:t>
            </a:r>
            <a:r>
              <a:rPr lang="nb-NO" dirty="0"/>
              <a:t>Dersom TL finner at etter utskifting av en tilsvarende melding (se § 27B1b, 30B1bi, 31A2a og 32A2a) og fullføring av spillet at uten bidraget fra lovbruddet kunne resultatet gjerne blitt annerledes, og som en konsekvens at ikke-feilende side er skadelidende, skal han tildele en justert score (se § 12C1b). </a:t>
            </a:r>
          </a:p>
          <a:p>
            <a:endParaRPr lang="nb-NO" dirty="0"/>
          </a:p>
        </p:txBody>
      </p:sp>
      <p:sp>
        <p:nvSpPr>
          <p:cNvPr id="4" name="Footer Placeholder 3"/>
          <p:cNvSpPr>
            <a:spLocks noGrp="1"/>
          </p:cNvSpPr>
          <p:nvPr>
            <p:ph type="ftr" sz="quarter" idx="11"/>
          </p:nvPr>
        </p:nvSpPr>
        <p:spPr/>
        <p:txBody>
          <a:bodyPr/>
          <a:lstStyle/>
          <a:p>
            <a:r>
              <a:rPr lang="nb-NO" dirty="0" smtClean="0"/>
              <a:t>2017-lover, John Våge, </a:t>
            </a:r>
            <a:r>
              <a:rPr lang="nb-NO" dirty="0" err="1" smtClean="0"/>
              <a:t>NBF’s</a:t>
            </a:r>
            <a:r>
              <a:rPr lang="nb-NO" dirty="0" smtClean="0"/>
              <a:t> lovutvalg </a:t>
            </a:r>
            <a:endParaRPr lang="nb-NO" dirty="0"/>
          </a:p>
        </p:txBody>
      </p:sp>
      <p:sp>
        <p:nvSpPr>
          <p:cNvPr id="5" name="Slide Number Placeholder 4"/>
          <p:cNvSpPr>
            <a:spLocks noGrp="1"/>
          </p:cNvSpPr>
          <p:nvPr>
            <p:ph type="sldNum" sz="quarter" idx="12"/>
          </p:nvPr>
        </p:nvSpPr>
        <p:spPr/>
        <p:txBody>
          <a:bodyPr/>
          <a:lstStyle/>
          <a:p>
            <a:fld id="{811F7FF2-F88B-49DF-A497-C9D4E9D2E5DD}" type="slidenum">
              <a:rPr lang="nb-NO" smtClean="0"/>
              <a:pPr/>
              <a:t>13</a:t>
            </a:fld>
            <a:endParaRPr lang="nb-NO"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85210" y="6145213"/>
            <a:ext cx="476250" cy="4762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36973287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853346" y="289157"/>
            <a:ext cx="7434877" cy="571904"/>
          </a:xfrm>
        </p:spPr>
        <p:txBody>
          <a:bodyPr/>
          <a:lstStyle/>
          <a:p>
            <a:r>
              <a:rPr lang="nb-NO" b="1" dirty="0" smtClean="0"/>
              <a:t>§ 23 Tilsvarende melding, eksempler</a:t>
            </a:r>
            <a:endParaRPr lang="nb-NO" b="1" dirty="0"/>
          </a:p>
        </p:txBody>
      </p:sp>
      <p:sp>
        <p:nvSpPr>
          <p:cNvPr id="3" name="Content Placeholder 2"/>
          <p:cNvSpPr>
            <a:spLocks noGrp="1"/>
          </p:cNvSpPr>
          <p:nvPr>
            <p:ph idx="1"/>
          </p:nvPr>
        </p:nvSpPr>
        <p:spPr>
          <a:xfrm>
            <a:off x="853346" y="1066800"/>
            <a:ext cx="7434877" cy="5116158"/>
          </a:xfrm>
        </p:spPr>
        <p:txBody>
          <a:bodyPr/>
          <a:lstStyle/>
          <a:p>
            <a:pPr marL="0" indent="0">
              <a:buNone/>
            </a:pPr>
            <a:r>
              <a:rPr lang="nb-NO" dirty="0" smtClean="0"/>
              <a:t>I alle eksemplene forutsettes det at det utilstrekkelige </a:t>
            </a:r>
            <a:r>
              <a:rPr lang="nb-NO" dirty="0"/>
              <a:t>budet/melding utenfor tur ikke </a:t>
            </a:r>
            <a:r>
              <a:rPr lang="nb-NO" dirty="0" smtClean="0"/>
              <a:t>aksepteres.</a:t>
            </a:r>
          </a:p>
          <a:p>
            <a:pPr marL="0" indent="0">
              <a:buNone/>
            </a:pPr>
            <a:endParaRPr lang="nb-NO" dirty="0"/>
          </a:p>
          <a:p>
            <a:pPr marL="0" indent="0">
              <a:buNone/>
            </a:pPr>
            <a:r>
              <a:rPr lang="nb-NO" dirty="0" smtClean="0"/>
              <a:t>1. Vest giver, Nord åpner 1NT (15-17) utenfor tur. Vest åpner 1hj. Godtas 1NT (15-18) som tilsvarende melding? Er det andre meldinger som kan aksepteres som tilsvarende melding?	</a:t>
            </a:r>
            <a:endParaRPr lang="nb-NO" dirty="0"/>
          </a:p>
          <a:p>
            <a:pPr marL="0" indent="0">
              <a:buNone/>
            </a:pPr>
            <a:r>
              <a:rPr lang="nb-NO" dirty="0"/>
              <a:t>	</a:t>
            </a:r>
            <a:r>
              <a:rPr lang="nb-NO" dirty="0" smtClean="0"/>
              <a:t>			</a:t>
            </a:r>
            <a:r>
              <a:rPr lang="nb-NO" dirty="0"/>
              <a:t>	</a:t>
            </a:r>
            <a:r>
              <a:rPr lang="nb-NO" dirty="0" smtClean="0"/>
              <a:t>			</a:t>
            </a:r>
            <a:endParaRPr lang="nb-NO" dirty="0"/>
          </a:p>
          <a:p>
            <a:pPr marL="0" indent="0">
              <a:buNone/>
            </a:pPr>
            <a:r>
              <a:rPr lang="nb-NO" dirty="0" smtClean="0"/>
              <a:t>2. Vest giver, Nord åpner 1hj utenfor tur. Vest åpner 1sp, godtas 2hj som tilsvarende melding?</a:t>
            </a:r>
          </a:p>
          <a:p>
            <a:pPr marL="0" indent="0">
              <a:buNone/>
            </a:pPr>
            <a:endParaRPr lang="nb-NO" dirty="0"/>
          </a:p>
          <a:p>
            <a:pPr marL="0" indent="0">
              <a:buNone/>
            </a:pPr>
            <a:r>
              <a:rPr lang="nb-NO" dirty="0" smtClean="0"/>
              <a:t>3. Vest giver, Nord åpner 1sp (5+) utenfor tur. Vest åpner 1kl, godtas 1sp som tilsvarende melding? Vil dette være avhengig av om stilen til N/S er at innmeld lover ca. 10-16 og </a:t>
            </a:r>
            <a:r>
              <a:rPr lang="nb-NO" dirty="0" err="1" smtClean="0"/>
              <a:t>femkortsfarge</a:t>
            </a:r>
            <a:r>
              <a:rPr lang="nb-NO" dirty="0" smtClean="0"/>
              <a:t>, eventuelt om de har en stil der innmeld </a:t>
            </a:r>
            <a:r>
              <a:rPr lang="nb-NO" b="1" dirty="0" smtClean="0"/>
              <a:t>kan</a:t>
            </a:r>
            <a:r>
              <a:rPr lang="nb-NO" dirty="0" smtClean="0"/>
              <a:t> foretas med </a:t>
            </a:r>
            <a:r>
              <a:rPr lang="nb-NO" dirty="0" err="1" smtClean="0"/>
              <a:t>KQTxx</a:t>
            </a:r>
            <a:r>
              <a:rPr lang="nb-NO" dirty="0" smtClean="0"/>
              <a:t> og slutt (eventuelt 4-kortsfarge)?</a:t>
            </a:r>
          </a:p>
          <a:p>
            <a:pPr marL="0" indent="0">
              <a:buNone/>
            </a:pPr>
            <a:r>
              <a:rPr lang="nb-NO" dirty="0"/>
              <a:t>				</a:t>
            </a:r>
            <a:endParaRPr lang="nb-NO" dirty="0" smtClean="0"/>
          </a:p>
        </p:txBody>
      </p:sp>
      <p:sp>
        <p:nvSpPr>
          <p:cNvPr id="4" name="Footer Placeholder 3"/>
          <p:cNvSpPr>
            <a:spLocks noGrp="1"/>
          </p:cNvSpPr>
          <p:nvPr>
            <p:ph type="ftr" sz="quarter" idx="11"/>
          </p:nvPr>
        </p:nvSpPr>
        <p:spPr/>
        <p:txBody>
          <a:bodyPr/>
          <a:lstStyle/>
          <a:p>
            <a:r>
              <a:rPr lang="nb-NO" dirty="0" smtClean="0"/>
              <a:t>2017-lover, John Våge, </a:t>
            </a:r>
            <a:r>
              <a:rPr lang="nb-NO" dirty="0" err="1" smtClean="0"/>
              <a:t>NBF’s</a:t>
            </a:r>
            <a:r>
              <a:rPr lang="nb-NO" dirty="0" smtClean="0"/>
              <a:t> lovutvalg </a:t>
            </a:r>
            <a:endParaRPr lang="nb-NO" dirty="0"/>
          </a:p>
        </p:txBody>
      </p:sp>
      <p:sp>
        <p:nvSpPr>
          <p:cNvPr id="5" name="Slide Number Placeholder 4"/>
          <p:cNvSpPr>
            <a:spLocks noGrp="1"/>
          </p:cNvSpPr>
          <p:nvPr>
            <p:ph type="sldNum" sz="quarter" idx="12"/>
          </p:nvPr>
        </p:nvSpPr>
        <p:spPr/>
        <p:txBody>
          <a:bodyPr/>
          <a:lstStyle/>
          <a:p>
            <a:fld id="{811F7FF2-F88B-49DF-A497-C9D4E9D2E5DD}" type="slidenum">
              <a:rPr lang="nb-NO" smtClean="0"/>
              <a:pPr/>
              <a:t>14</a:t>
            </a:fld>
            <a:endParaRPr lang="nb-NO"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85210" y="6145213"/>
            <a:ext cx="476250" cy="4762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1285616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b="1" dirty="0" smtClean="0"/>
              <a:t>§ 23 Tilsvarende melding, eksempler</a:t>
            </a:r>
            <a:endParaRPr lang="nb-NO" b="1" dirty="0"/>
          </a:p>
        </p:txBody>
      </p:sp>
      <p:sp>
        <p:nvSpPr>
          <p:cNvPr id="3" name="Content Placeholder 2"/>
          <p:cNvSpPr>
            <a:spLocks noGrp="1"/>
          </p:cNvSpPr>
          <p:nvPr>
            <p:ph idx="1"/>
          </p:nvPr>
        </p:nvSpPr>
        <p:spPr/>
        <p:txBody>
          <a:bodyPr/>
          <a:lstStyle/>
          <a:p>
            <a:pPr marL="0" indent="0">
              <a:buNone/>
            </a:pPr>
            <a:r>
              <a:rPr lang="nb-NO" dirty="0" smtClean="0"/>
              <a:t>4. Syd giver, Nord passer utenfor tur. Er følgende erstatninger</a:t>
            </a:r>
          </a:p>
          <a:p>
            <a:pPr marL="0" indent="0">
              <a:buNone/>
            </a:pPr>
            <a:r>
              <a:rPr lang="nb-NO" dirty="0"/>
              <a:t>«Tilsvarende melding</a:t>
            </a:r>
            <a:r>
              <a:rPr lang="nb-NO" dirty="0" smtClean="0"/>
              <a:t>»?		</a:t>
            </a:r>
            <a:r>
              <a:rPr lang="nb-NO" dirty="0"/>
              <a:t>a) Pass</a:t>
            </a:r>
          </a:p>
          <a:p>
            <a:pPr marL="0" indent="0">
              <a:buNone/>
            </a:pPr>
            <a:r>
              <a:rPr lang="nb-NO" dirty="0" smtClean="0"/>
              <a:t>S	V	N	Ø</a:t>
            </a:r>
            <a:r>
              <a:rPr lang="nb-NO" dirty="0"/>
              <a:t>	b) 1sp</a:t>
            </a:r>
          </a:p>
          <a:p>
            <a:pPr marL="0" indent="0">
              <a:buNone/>
            </a:pPr>
            <a:r>
              <a:rPr lang="nb-NO" dirty="0" smtClean="0"/>
              <a:t>		P		</a:t>
            </a:r>
            <a:r>
              <a:rPr lang="nb-NO" dirty="0"/>
              <a:t>c) 1NT</a:t>
            </a:r>
          </a:p>
          <a:p>
            <a:pPr marL="0" indent="0">
              <a:buNone/>
            </a:pPr>
            <a:r>
              <a:rPr lang="nb-NO" dirty="0" smtClean="0"/>
              <a:t>				d</a:t>
            </a:r>
            <a:r>
              <a:rPr lang="nb-NO" dirty="0"/>
              <a:t>) 2hj</a:t>
            </a:r>
            <a:endParaRPr lang="nb-NO" dirty="0" smtClean="0"/>
          </a:p>
          <a:p>
            <a:pPr marL="0" indent="0">
              <a:buNone/>
            </a:pPr>
            <a:r>
              <a:rPr lang="nb-NO" dirty="0" smtClean="0"/>
              <a:t>1hj	P	?		e) Invittmelding, f.eks. 3hj</a:t>
            </a:r>
            <a:endParaRPr lang="nb-NO" dirty="0"/>
          </a:p>
          <a:p>
            <a:pPr marL="0" indent="0">
              <a:buNone/>
            </a:pPr>
            <a:r>
              <a:rPr lang="nb-NO" dirty="0"/>
              <a:t>	</a:t>
            </a:r>
            <a:r>
              <a:rPr lang="nb-NO" dirty="0" smtClean="0"/>
              <a:t>			</a:t>
            </a:r>
            <a:r>
              <a:rPr lang="nb-NO" dirty="0"/>
              <a:t>	</a:t>
            </a:r>
            <a:r>
              <a:rPr lang="nb-NO" dirty="0" smtClean="0"/>
              <a:t>			</a:t>
            </a:r>
            <a:endParaRPr lang="nb-NO" dirty="0"/>
          </a:p>
          <a:p>
            <a:pPr marL="0" indent="0">
              <a:buNone/>
            </a:pPr>
            <a:r>
              <a:rPr lang="nb-NO" dirty="0" smtClean="0"/>
              <a:t>5. Syd giver, Nord melder 1sp utilstrekkelig etter 2kl innmelding («så ikke 2kl-meldingen»). </a:t>
            </a:r>
            <a:r>
              <a:rPr lang="nb-NO" dirty="0"/>
              <a:t>Er følgende </a:t>
            </a:r>
            <a:r>
              <a:rPr lang="nb-NO" dirty="0" smtClean="0"/>
              <a:t>erstatninger «Tilsvarende </a:t>
            </a:r>
            <a:r>
              <a:rPr lang="nb-NO" dirty="0"/>
              <a:t>melding»?</a:t>
            </a:r>
          </a:p>
          <a:p>
            <a:pPr marL="0" indent="0">
              <a:buNone/>
            </a:pPr>
            <a:r>
              <a:rPr lang="nb-NO" dirty="0" smtClean="0"/>
              <a:t>S</a:t>
            </a:r>
            <a:r>
              <a:rPr lang="nb-NO" dirty="0"/>
              <a:t>	V	N	</a:t>
            </a:r>
            <a:r>
              <a:rPr lang="nb-NO" dirty="0" smtClean="0"/>
              <a:t>Ø</a:t>
            </a:r>
            <a:r>
              <a:rPr lang="nb-NO" dirty="0"/>
              <a:t>	</a:t>
            </a:r>
            <a:r>
              <a:rPr lang="nb-NO" dirty="0" smtClean="0"/>
              <a:t>a) Pass</a:t>
            </a:r>
            <a:r>
              <a:rPr lang="nb-NO" dirty="0"/>
              <a:t>	</a:t>
            </a:r>
            <a:endParaRPr lang="nb-NO" dirty="0" smtClean="0"/>
          </a:p>
          <a:p>
            <a:pPr marL="0" indent="0">
              <a:buNone/>
            </a:pPr>
            <a:r>
              <a:rPr lang="nb-NO" dirty="0" smtClean="0"/>
              <a:t>1ru</a:t>
            </a:r>
            <a:r>
              <a:rPr lang="nb-NO" dirty="0"/>
              <a:t>	</a:t>
            </a:r>
            <a:r>
              <a:rPr lang="nb-NO" dirty="0" smtClean="0"/>
              <a:t>2kl 	1sp/?		b) Dobler (negativ)</a:t>
            </a:r>
            <a:endParaRPr lang="nb-NO" dirty="0"/>
          </a:p>
          <a:p>
            <a:pPr marL="0" indent="0">
              <a:buNone/>
            </a:pPr>
            <a:r>
              <a:rPr lang="nb-NO" dirty="0" smtClean="0"/>
              <a:t>				c) 2sp</a:t>
            </a:r>
          </a:p>
          <a:p>
            <a:pPr marL="0" indent="0">
              <a:buNone/>
            </a:pPr>
            <a:r>
              <a:rPr lang="nb-NO" dirty="0"/>
              <a:t>				</a:t>
            </a:r>
            <a:endParaRPr lang="nb-NO" dirty="0" smtClean="0"/>
          </a:p>
        </p:txBody>
      </p:sp>
      <p:sp>
        <p:nvSpPr>
          <p:cNvPr id="4" name="Footer Placeholder 3"/>
          <p:cNvSpPr>
            <a:spLocks noGrp="1"/>
          </p:cNvSpPr>
          <p:nvPr>
            <p:ph type="ftr" sz="quarter" idx="11"/>
          </p:nvPr>
        </p:nvSpPr>
        <p:spPr/>
        <p:txBody>
          <a:bodyPr/>
          <a:lstStyle/>
          <a:p>
            <a:r>
              <a:rPr lang="nb-NO" dirty="0" smtClean="0"/>
              <a:t>2017-lover, John Våge, </a:t>
            </a:r>
            <a:r>
              <a:rPr lang="nb-NO" dirty="0" err="1" smtClean="0"/>
              <a:t>NBF’s</a:t>
            </a:r>
            <a:r>
              <a:rPr lang="nb-NO" dirty="0" smtClean="0"/>
              <a:t> lovutvalg </a:t>
            </a:r>
            <a:endParaRPr lang="nb-NO" dirty="0"/>
          </a:p>
        </p:txBody>
      </p:sp>
      <p:sp>
        <p:nvSpPr>
          <p:cNvPr id="5" name="Slide Number Placeholder 4"/>
          <p:cNvSpPr>
            <a:spLocks noGrp="1"/>
          </p:cNvSpPr>
          <p:nvPr>
            <p:ph type="sldNum" sz="quarter" idx="12"/>
          </p:nvPr>
        </p:nvSpPr>
        <p:spPr/>
        <p:txBody>
          <a:bodyPr/>
          <a:lstStyle/>
          <a:p>
            <a:fld id="{811F7FF2-F88B-49DF-A497-C9D4E9D2E5DD}" type="slidenum">
              <a:rPr lang="nb-NO" smtClean="0"/>
              <a:pPr/>
              <a:t>15</a:t>
            </a:fld>
            <a:endParaRPr lang="nb-NO"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85210" y="6145213"/>
            <a:ext cx="476250" cy="4762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7927536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8" end="8"/>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9" end="9"/>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b="1" dirty="0" smtClean="0"/>
              <a:t>§ 23 Tilsvarende melding, eksempler</a:t>
            </a:r>
            <a:endParaRPr lang="nb-NO" b="1" dirty="0"/>
          </a:p>
        </p:txBody>
      </p:sp>
      <p:sp>
        <p:nvSpPr>
          <p:cNvPr id="3" name="Content Placeholder 2"/>
          <p:cNvSpPr>
            <a:spLocks noGrp="1"/>
          </p:cNvSpPr>
          <p:nvPr>
            <p:ph idx="1"/>
          </p:nvPr>
        </p:nvSpPr>
        <p:spPr/>
        <p:txBody>
          <a:bodyPr/>
          <a:lstStyle/>
          <a:p>
            <a:pPr marL="0" indent="0">
              <a:buNone/>
            </a:pPr>
            <a:r>
              <a:rPr lang="nb-NO" dirty="0" smtClean="0"/>
              <a:t>6. Syd giver, Nord åpner med 1sp utenfor tur. Er følgende erstatninger «Tilsvarende </a:t>
            </a:r>
            <a:r>
              <a:rPr lang="nb-NO" dirty="0"/>
              <a:t>melding</a:t>
            </a:r>
            <a:r>
              <a:rPr lang="nb-NO" dirty="0" smtClean="0"/>
              <a:t>»?	a</a:t>
            </a:r>
            <a:r>
              <a:rPr lang="nb-NO" dirty="0"/>
              <a:t>) Pass</a:t>
            </a:r>
          </a:p>
          <a:p>
            <a:pPr marL="0" indent="0">
              <a:buNone/>
            </a:pPr>
            <a:r>
              <a:rPr lang="nb-NO" dirty="0" smtClean="0"/>
              <a:t>S	V	N	Ø</a:t>
            </a:r>
            <a:r>
              <a:rPr lang="nb-NO" dirty="0"/>
              <a:t>	</a:t>
            </a:r>
            <a:r>
              <a:rPr lang="nb-NO" dirty="0" smtClean="0"/>
              <a:t>	b</a:t>
            </a:r>
            <a:r>
              <a:rPr lang="nb-NO" dirty="0"/>
              <a:t>) </a:t>
            </a:r>
            <a:r>
              <a:rPr lang="nb-NO" dirty="0" smtClean="0"/>
              <a:t>Dobler (straff/15+)</a:t>
            </a:r>
            <a:endParaRPr lang="nb-NO" dirty="0"/>
          </a:p>
          <a:p>
            <a:pPr marL="0" indent="0">
              <a:buNone/>
            </a:pPr>
            <a:r>
              <a:rPr lang="nb-NO" dirty="0" smtClean="0"/>
              <a:t>		1sp			c</a:t>
            </a:r>
            <a:r>
              <a:rPr lang="nb-NO" dirty="0"/>
              <a:t>) </a:t>
            </a:r>
            <a:r>
              <a:rPr lang="nb-NO" dirty="0" smtClean="0"/>
              <a:t>2ru (1 majorfarge)</a:t>
            </a:r>
            <a:endParaRPr lang="nb-NO" dirty="0"/>
          </a:p>
          <a:p>
            <a:pPr marL="0" indent="0">
              <a:buNone/>
            </a:pPr>
            <a:r>
              <a:rPr lang="nb-NO" dirty="0" smtClean="0"/>
              <a:t>					d</a:t>
            </a:r>
            <a:r>
              <a:rPr lang="nb-NO" dirty="0"/>
              <a:t>) </a:t>
            </a:r>
            <a:r>
              <a:rPr lang="nb-NO" dirty="0" smtClean="0"/>
              <a:t>2sp (54 spar/</a:t>
            </a:r>
            <a:r>
              <a:rPr lang="nb-NO" dirty="0" err="1" smtClean="0"/>
              <a:t>minor</a:t>
            </a:r>
            <a:r>
              <a:rPr lang="nb-NO" dirty="0" smtClean="0"/>
              <a:t>)</a:t>
            </a:r>
          </a:p>
          <a:p>
            <a:pPr marL="0" indent="0">
              <a:buNone/>
            </a:pPr>
            <a:r>
              <a:rPr lang="nb-NO" dirty="0" smtClean="0"/>
              <a:t>P	1NT	?		</a:t>
            </a:r>
            <a:endParaRPr lang="nb-NO" dirty="0"/>
          </a:p>
          <a:p>
            <a:pPr marL="0" indent="0">
              <a:buNone/>
            </a:pPr>
            <a:r>
              <a:rPr lang="nb-NO" dirty="0"/>
              <a:t>	</a:t>
            </a:r>
            <a:r>
              <a:rPr lang="nb-NO" dirty="0" smtClean="0"/>
              <a:t>			</a:t>
            </a:r>
            <a:r>
              <a:rPr lang="nb-NO" dirty="0"/>
              <a:t>	</a:t>
            </a:r>
            <a:r>
              <a:rPr lang="nb-NO" dirty="0" smtClean="0"/>
              <a:t>			</a:t>
            </a:r>
            <a:endParaRPr lang="nb-NO" dirty="0"/>
          </a:p>
          <a:p>
            <a:pPr marL="0" indent="0">
              <a:buNone/>
            </a:pPr>
            <a:r>
              <a:rPr lang="nb-NO" dirty="0" smtClean="0"/>
              <a:t>7. Syd giver, Nord melder 2kl utilstrekkelig etter makkers 2NT-åpning. 2kl etter 1NT er vanlig </a:t>
            </a:r>
            <a:r>
              <a:rPr lang="nb-NO" dirty="0" err="1" smtClean="0"/>
              <a:t>Stayman</a:t>
            </a:r>
            <a:r>
              <a:rPr lang="nb-NO" dirty="0" smtClean="0"/>
              <a:t> (spør om 4-korts major), 3kl etter 2NT er </a:t>
            </a:r>
            <a:r>
              <a:rPr lang="nb-NO" dirty="0" err="1" smtClean="0"/>
              <a:t>Puppet</a:t>
            </a:r>
            <a:r>
              <a:rPr lang="nb-NO" dirty="0" smtClean="0"/>
              <a:t> </a:t>
            </a:r>
            <a:r>
              <a:rPr lang="nb-NO" dirty="0" err="1" smtClean="0"/>
              <a:t>Stayman</a:t>
            </a:r>
            <a:r>
              <a:rPr lang="nb-NO" dirty="0" smtClean="0"/>
              <a:t> (spør om 5-korts major).</a:t>
            </a:r>
            <a:r>
              <a:rPr lang="nb-NO" dirty="0"/>
              <a:t> Er erstatning med 3kl «Tilsvarende melding»? </a:t>
            </a:r>
          </a:p>
          <a:p>
            <a:pPr marL="0" indent="0">
              <a:buNone/>
            </a:pPr>
            <a:r>
              <a:rPr lang="nb-NO" dirty="0" smtClean="0"/>
              <a:t>S</a:t>
            </a:r>
            <a:r>
              <a:rPr lang="nb-NO" dirty="0"/>
              <a:t>	V	N	</a:t>
            </a:r>
            <a:r>
              <a:rPr lang="nb-NO" dirty="0" smtClean="0"/>
              <a:t>Ø</a:t>
            </a:r>
            <a:r>
              <a:rPr lang="nb-NO" dirty="0"/>
              <a:t>	</a:t>
            </a:r>
            <a:endParaRPr lang="nb-NO" dirty="0" smtClean="0"/>
          </a:p>
          <a:p>
            <a:pPr marL="0" indent="0">
              <a:buNone/>
            </a:pPr>
            <a:r>
              <a:rPr lang="nb-NO" dirty="0" smtClean="0"/>
              <a:t>2NT</a:t>
            </a:r>
            <a:r>
              <a:rPr lang="nb-NO" dirty="0"/>
              <a:t>	</a:t>
            </a:r>
            <a:r>
              <a:rPr lang="nb-NO" dirty="0" smtClean="0"/>
              <a:t>P 	2kl/3kl?		</a:t>
            </a:r>
            <a:r>
              <a:rPr lang="nb-NO" dirty="0"/>
              <a:t>				</a:t>
            </a:r>
            <a:endParaRPr lang="nb-NO" dirty="0" smtClean="0"/>
          </a:p>
        </p:txBody>
      </p:sp>
      <p:sp>
        <p:nvSpPr>
          <p:cNvPr id="4" name="Footer Placeholder 3"/>
          <p:cNvSpPr>
            <a:spLocks noGrp="1"/>
          </p:cNvSpPr>
          <p:nvPr>
            <p:ph type="ftr" sz="quarter" idx="11"/>
          </p:nvPr>
        </p:nvSpPr>
        <p:spPr/>
        <p:txBody>
          <a:bodyPr/>
          <a:lstStyle/>
          <a:p>
            <a:r>
              <a:rPr lang="nb-NO" dirty="0" smtClean="0"/>
              <a:t>2017-lover, John Våge, </a:t>
            </a:r>
            <a:r>
              <a:rPr lang="nb-NO" dirty="0" err="1" smtClean="0"/>
              <a:t>NBF’s</a:t>
            </a:r>
            <a:r>
              <a:rPr lang="nb-NO" dirty="0" smtClean="0"/>
              <a:t> lovutvalg </a:t>
            </a:r>
            <a:endParaRPr lang="nb-NO" dirty="0"/>
          </a:p>
        </p:txBody>
      </p:sp>
      <p:sp>
        <p:nvSpPr>
          <p:cNvPr id="5" name="Slide Number Placeholder 4"/>
          <p:cNvSpPr>
            <a:spLocks noGrp="1"/>
          </p:cNvSpPr>
          <p:nvPr>
            <p:ph type="sldNum" sz="quarter" idx="12"/>
          </p:nvPr>
        </p:nvSpPr>
        <p:spPr/>
        <p:txBody>
          <a:bodyPr/>
          <a:lstStyle/>
          <a:p>
            <a:fld id="{811F7FF2-F88B-49DF-A497-C9D4E9D2E5DD}" type="slidenum">
              <a:rPr lang="nb-NO" smtClean="0"/>
              <a:pPr/>
              <a:t>16</a:t>
            </a:fld>
            <a:endParaRPr lang="nb-NO"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85210" y="6145213"/>
            <a:ext cx="476250" cy="4762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4108267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7" end="7"/>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b="1" dirty="0" smtClean="0"/>
              <a:t>§ 24 Kort som er vist eller spilt ut under meldingsforløpet</a:t>
            </a:r>
            <a:endParaRPr lang="nb-NO" b="1" dirty="0"/>
          </a:p>
        </p:txBody>
      </p:sp>
      <p:sp>
        <p:nvSpPr>
          <p:cNvPr id="3" name="Content Placeholder 2"/>
          <p:cNvSpPr>
            <a:spLocks noGrp="1"/>
          </p:cNvSpPr>
          <p:nvPr>
            <p:ph idx="1"/>
          </p:nvPr>
        </p:nvSpPr>
        <p:spPr/>
        <p:txBody>
          <a:bodyPr/>
          <a:lstStyle/>
          <a:p>
            <a:r>
              <a:rPr lang="nb-NO" dirty="0" smtClean="0"/>
              <a:t>Siden denne loven gjelder kun meldingsforløpet savnes en klargjøring av hva som skjer når kort vises frem før meldingene starter og i oppklaringsperioden (</a:t>
            </a:r>
            <a:r>
              <a:rPr lang="nb-NO" b="1" dirty="0" smtClean="0"/>
              <a:t>§ 16 </a:t>
            </a:r>
            <a:r>
              <a:rPr lang="nb-NO" dirty="0" smtClean="0"/>
              <a:t>og </a:t>
            </a:r>
            <a:r>
              <a:rPr lang="nb-NO" b="1" dirty="0" smtClean="0"/>
              <a:t>17</a:t>
            </a:r>
            <a:r>
              <a:rPr lang="nb-NO" dirty="0" smtClean="0"/>
              <a:t> er aktuelle, se også </a:t>
            </a:r>
            <a:r>
              <a:rPr lang="nb-NO" b="1" dirty="0" smtClean="0"/>
              <a:t>§ 48 </a:t>
            </a:r>
            <a:r>
              <a:rPr lang="nb-NO" dirty="0" smtClean="0"/>
              <a:t>og </a:t>
            </a:r>
            <a:r>
              <a:rPr lang="nb-NO" b="1" dirty="0" smtClean="0"/>
              <a:t>49</a:t>
            </a:r>
            <a:r>
              <a:rPr lang="nb-NO" dirty="0" smtClean="0"/>
              <a:t>).		</a:t>
            </a:r>
            <a:endParaRPr lang="nb-NO" dirty="0"/>
          </a:p>
          <a:p>
            <a:r>
              <a:rPr lang="nb-NO" dirty="0" smtClean="0"/>
              <a:t>Det er tatt inn nye punkt D (dersom den feilende blir spillefører/blindemann settes kortene tilbake på hånden) og E (dersom den feilende blir motspiller blir alle fremviste kort straffekort).</a:t>
            </a:r>
            <a:endParaRPr lang="nb-NO" dirty="0"/>
          </a:p>
          <a:p>
            <a:pPr marL="0" indent="0">
              <a:buNone/>
            </a:pPr>
            <a:r>
              <a:rPr lang="nb-NO" dirty="0" smtClean="0"/>
              <a:t>	</a:t>
            </a:r>
            <a:r>
              <a:rPr lang="nb-NO" dirty="0"/>
              <a:t>				</a:t>
            </a:r>
            <a:endParaRPr lang="nb-NO" dirty="0" smtClean="0"/>
          </a:p>
        </p:txBody>
      </p:sp>
      <p:sp>
        <p:nvSpPr>
          <p:cNvPr id="4" name="Footer Placeholder 3"/>
          <p:cNvSpPr>
            <a:spLocks noGrp="1"/>
          </p:cNvSpPr>
          <p:nvPr>
            <p:ph type="ftr" sz="quarter" idx="11"/>
          </p:nvPr>
        </p:nvSpPr>
        <p:spPr/>
        <p:txBody>
          <a:bodyPr/>
          <a:lstStyle/>
          <a:p>
            <a:r>
              <a:rPr lang="nb-NO" dirty="0" smtClean="0"/>
              <a:t>2017-lover, John Våge, </a:t>
            </a:r>
            <a:r>
              <a:rPr lang="nb-NO" dirty="0" err="1" smtClean="0"/>
              <a:t>NBF’s</a:t>
            </a:r>
            <a:r>
              <a:rPr lang="nb-NO" dirty="0" smtClean="0"/>
              <a:t> lovutvalg </a:t>
            </a:r>
            <a:endParaRPr lang="nb-NO" dirty="0"/>
          </a:p>
        </p:txBody>
      </p:sp>
      <p:sp>
        <p:nvSpPr>
          <p:cNvPr id="5" name="Slide Number Placeholder 4"/>
          <p:cNvSpPr>
            <a:spLocks noGrp="1"/>
          </p:cNvSpPr>
          <p:nvPr>
            <p:ph type="sldNum" sz="quarter" idx="12"/>
          </p:nvPr>
        </p:nvSpPr>
        <p:spPr/>
        <p:txBody>
          <a:bodyPr/>
          <a:lstStyle/>
          <a:p>
            <a:fld id="{811F7FF2-F88B-49DF-A497-C9D4E9D2E5DD}" type="slidenum">
              <a:rPr lang="nb-NO" smtClean="0"/>
              <a:pPr/>
              <a:t>17</a:t>
            </a:fld>
            <a:endParaRPr lang="nb-NO"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85210" y="6145213"/>
            <a:ext cx="476250" cy="4762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90811439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b="1" dirty="0" smtClean="0"/>
              <a:t>§ 25 Lovlig og ulovlig endring av melding</a:t>
            </a:r>
            <a:endParaRPr lang="nb-NO" b="1" dirty="0"/>
          </a:p>
        </p:txBody>
      </p:sp>
      <p:sp>
        <p:nvSpPr>
          <p:cNvPr id="3" name="Content Placeholder 2"/>
          <p:cNvSpPr>
            <a:spLocks noGrp="1"/>
          </p:cNvSpPr>
          <p:nvPr>
            <p:ph idx="1"/>
          </p:nvPr>
        </p:nvSpPr>
        <p:spPr/>
        <p:txBody>
          <a:bodyPr/>
          <a:lstStyle/>
          <a:p>
            <a:r>
              <a:rPr lang="nb-NO" b="1" dirty="0" smtClean="0"/>
              <a:t>§ 25A1: </a:t>
            </a:r>
            <a:r>
              <a:rPr lang="nb-NO" dirty="0" smtClean="0"/>
              <a:t>Det er ikke lenger et krav at spilleren skal oppdage en melding avgitt i vanvare «uten pause for å tenke seg om», men det må skje før makkeren har meldt. 		</a:t>
            </a:r>
            <a:endParaRPr lang="nb-NO" dirty="0"/>
          </a:p>
          <a:p>
            <a:r>
              <a:rPr lang="nb-NO" b="1" dirty="0" smtClean="0"/>
              <a:t>§ 25A2: </a:t>
            </a:r>
            <a:r>
              <a:rPr lang="nb-NO" dirty="0" smtClean="0"/>
              <a:t>Det klargjøres at endring ikke tillates om feil melding ble valgt grunnet konsentrasjonssvikt vedrørende hensikten med aksjonen, slik at man opprinnelig mente å avgi budet.</a:t>
            </a:r>
          </a:p>
          <a:p>
            <a:r>
              <a:rPr lang="nb-NO" b="1" dirty="0" smtClean="0"/>
              <a:t>§ 25A3: </a:t>
            </a:r>
            <a:r>
              <a:rPr lang="nb-NO" dirty="0" smtClean="0"/>
              <a:t>Utskifting av melding avgitt i vanvare tillates uavhengig av hvordan spilleren ble oppmerksom på feilen. Dette innebærer at endring også tillates om spilleren f.eks. «vekkes» av makker eller en bakspiller, som noen nok vil mene </a:t>
            </a:r>
            <a:r>
              <a:rPr lang="nb-NO" smtClean="0"/>
              <a:t>er uheldig.</a:t>
            </a:r>
            <a:endParaRPr lang="nb-NO" dirty="0"/>
          </a:p>
          <a:p>
            <a:pPr marL="0" indent="0">
              <a:buNone/>
            </a:pPr>
            <a:r>
              <a:rPr lang="nb-NO" dirty="0" smtClean="0"/>
              <a:t>	</a:t>
            </a:r>
            <a:r>
              <a:rPr lang="nb-NO" dirty="0"/>
              <a:t>				</a:t>
            </a:r>
            <a:endParaRPr lang="nb-NO" dirty="0" smtClean="0"/>
          </a:p>
        </p:txBody>
      </p:sp>
      <p:sp>
        <p:nvSpPr>
          <p:cNvPr id="4" name="Footer Placeholder 3"/>
          <p:cNvSpPr>
            <a:spLocks noGrp="1"/>
          </p:cNvSpPr>
          <p:nvPr>
            <p:ph type="ftr" sz="quarter" idx="11"/>
          </p:nvPr>
        </p:nvSpPr>
        <p:spPr/>
        <p:txBody>
          <a:bodyPr/>
          <a:lstStyle/>
          <a:p>
            <a:r>
              <a:rPr lang="nb-NO" dirty="0" smtClean="0"/>
              <a:t>2017-lover, John Våge, </a:t>
            </a:r>
            <a:r>
              <a:rPr lang="nb-NO" dirty="0" err="1" smtClean="0"/>
              <a:t>NBF’s</a:t>
            </a:r>
            <a:r>
              <a:rPr lang="nb-NO" dirty="0" smtClean="0"/>
              <a:t> lovutvalg </a:t>
            </a:r>
            <a:endParaRPr lang="nb-NO" dirty="0"/>
          </a:p>
        </p:txBody>
      </p:sp>
      <p:sp>
        <p:nvSpPr>
          <p:cNvPr id="5" name="Slide Number Placeholder 4"/>
          <p:cNvSpPr>
            <a:spLocks noGrp="1"/>
          </p:cNvSpPr>
          <p:nvPr>
            <p:ph type="sldNum" sz="quarter" idx="12"/>
          </p:nvPr>
        </p:nvSpPr>
        <p:spPr/>
        <p:txBody>
          <a:bodyPr/>
          <a:lstStyle/>
          <a:p>
            <a:fld id="{811F7FF2-F88B-49DF-A497-C9D4E9D2E5DD}" type="slidenum">
              <a:rPr lang="nb-NO" smtClean="0"/>
              <a:pPr/>
              <a:t>18</a:t>
            </a:fld>
            <a:endParaRPr lang="nb-NO"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85210" y="6145213"/>
            <a:ext cx="476250" cy="4762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17425221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b="1" dirty="0" smtClean="0"/>
              <a:t>§ 26 Tilbaketrukket melding - utspillsrestriksjoner</a:t>
            </a:r>
            <a:endParaRPr lang="nb-NO" b="1" dirty="0"/>
          </a:p>
        </p:txBody>
      </p:sp>
      <p:sp>
        <p:nvSpPr>
          <p:cNvPr id="3" name="Content Placeholder 2"/>
          <p:cNvSpPr>
            <a:spLocks noGrp="1"/>
          </p:cNvSpPr>
          <p:nvPr>
            <p:ph idx="1"/>
          </p:nvPr>
        </p:nvSpPr>
        <p:spPr/>
        <p:txBody>
          <a:bodyPr/>
          <a:lstStyle/>
          <a:p>
            <a:r>
              <a:rPr lang="nb-NO" b="1" dirty="0" smtClean="0"/>
              <a:t>§ 26A: </a:t>
            </a:r>
            <a:r>
              <a:rPr lang="nb-NO" dirty="0" smtClean="0"/>
              <a:t>Det blir ingen utspillsrestriksjoner om tilbaketrukket melding erstattes med en tilsvarende melding (se </a:t>
            </a:r>
            <a:r>
              <a:rPr lang="nb-NO" b="1" dirty="0" smtClean="0"/>
              <a:t>§ 23A</a:t>
            </a:r>
            <a:r>
              <a:rPr lang="nb-NO" dirty="0" smtClean="0"/>
              <a:t>). Dette er nytt ved denne revisjonen. 		</a:t>
            </a:r>
            <a:endParaRPr lang="nb-NO" dirty="0"/>
          </a:p>
          <a:p>
            <a:r>
              <a:rPr lang="nb-NO" b="1" dirty="0" smtClean="0"/>
              <a:t>§ 26B: </a:t>
            </a:r>
            <a:r>
              <a:rPr lang="nb-NO" dirty="0" smtClean="0"/>
              <a:t>Når meldingen ikke erstattes med en tilsvarende melding og makker til den feilende spiller første gang spiller ut (kan være åpningsutspillet), kan spillefører nekte utspill i en hvilken som helst farge som ikke er spesifisert av den feilende i det lovlige meldingsforløpet (så lenge han beholder utspillet). </a:t>
            </a:r>
          </a:p>
          <a:p>
            <a:pPr marL="0" indent="0">
              <a:buNone/>
            </a:pPr>
            <a:endParaRPr lang="nb-NO" b="1" dirty="0"/>
          </a:p>
          <a:p>
            <a:r>
              <a:rPr lang="nb-NO" dirty="0" smtClean="0"/>
              <a:t>I første versjon av de nye lovene kunne spillefører også velge å forlange utspill i en hvilken som helst ikke-vist farge (var </a:t>
            </a:r>
            <a:r>
              <a:rPr lang="nb-NO" b="1" dirty="0" smtClean="0"/>
              <a:t>§ 26B1</a:t>
            </a:r>
            <a:r>
              <a:rPr lang="nb-NO" dirty="0" smtClean="0"/>
              <a:t>). Det har likevel fortsatt stor betydning for «straffen» om en erstatningsmelding godkjennes som tilsvarende melding.</a:t>
            </a:r>
            <a:endParaRPr lang="nb-NO" dirty="0"/>
          </a:p>
          <a:p>
            <a:pPr marL="0" indent="0">
              <a:buNone/>
            </a:pPr>
            <a:r>
              <a:rPr lang="nb-NO" dirty="0" smtClean="0"/>
              <a:t>	</a:t>
            </a:r>
            <a:r>
              <a:rPr lang="nb-NO" dirty="0"/>
              <a:t>				</a:t>
            </a:r>
            <a:endParaRPr lang="nb-NO" dirty="0" smtClean="0"/>
          </a:p>
        </p:txBody>
      </p:sp>
      <p:sp>
        <p:nvSpPr>
          <p:cNvPr id="4" name="Footer Placeholder 3"/>
          <p:cNvSpPr>
            <a:spLocks noGrp="1"/>
          </p:cNvSpPr>
          <p:nvPr>
            <p:ph type="ftr" sz="quarter" idx="11"/>
          </p:nvPr>
        </p:nvSpPr>
        <p:spPr/>
        <p:txBody>
          <a:bodyPr/>
          <a:lstStyle/>
          <a:p>
            <a:r>
              <a:rPr lang="nb-NO" dirty="0" smtClean="0"/>
              <a:t>2017-lover, John Våge, </a:t>
            </a:r>
            <a:r>
              <a:rPr lang="nb-NO" dirty="0" err="1" smtClean="0"/>
              <a:t>NBF’s</a:t>
            </a:r>
            <a:r>
              <a:rPr lang="nb-NO" dirty="0" smtClean="0"/>
              <a:t> lovutvalg </a:t>
            </a:r>
            <a:endParaRPr lang="nb-NO" dirty="0"/>
          </a:p>
        </p:txBody>
      </p:sp>
      <p:sp>
        <p:nvSpPr>
          <p:cNvPr id="5" name="Slide Number Placeholder 4"/>
          <p:cNvSpPr>
            <a:spLocks noGrp="1"/>
          </p:cNvSpPr>
          <p:nvPr>
            <p:ph type="sldNum" sz="quarter" idx="12"/>
          </p:nvPr>
        </p:nvSpPr>
        <p:spPr/>
        <p:txBody>
          <a:bodyPr/>
          <a:lstStyle/>
          <a:p>
            <a:fld id="{811F7FF2-F88B-49DF-A497-C9D4E9D2E5DD}" type="slidenum">
              <a:rPr lang="nb-NO" smtClean="0"/>
              <a:pPr/>
              <a:t>19</a:t>
            </a:fld>
            <a:endParaRPr lang="nb-NO"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85210" y="6145213"/>
            <a:ext cx="476250" cy="4762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208751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b="1" dirty="0" smtClean="0"/>
              <a:t>§ 1 – 6 Kort, mapper, makkerpar etc.</a:t>
            </a:r>
            <a:endParaRPr lang="nb-NO" b="1" dirty="0"/>
          </a:p>
        </p:txBody>
      </p:sp>
      <p:sp>
        <p:nvSpPr>
          <p:cNvPr id="3" name="Content Placeholder 2"/>
          <p:cNvSpPr>
            <a:spLocks noGrp="1"/>
          </p:cNvSpPr>
          <p:nvPr>
            <p:ph idx="1"/>
          </p:nvPr>
        </p:nvSpPr>
        <p:spPr/>
        <p:txBody>
          <a:bodyPr/>
          <a:lstStyle/>
          <a:p>
            <a:r>
              <a:rPr lang="nb-NO" b="1" dirty="0" smtClean="0"/>
              <a:t>§ 1 Kortstokken</a:t>
            </a:r>
            <a:r>
              <a:rPr lang="nb-NO" dirty="0" smtClean="0"/>
              <a:t>: Loven er omstrukturert og det er tatt inn at regulerende myndighet kan kreve at framsiden av kortene er symmetriske og at baksidene bør være identiske med et symmetrisenter</a:t>
            </a:r>
            <a:r>
              <a:rPr lang="nb-NO" dirty="0"/>
              <a:t>. </a:t>
            </a:r>
            <a:r>
              <a:rPr lang="nb-NO" dirty="0" smtClean="0"/>
              <a:t>Dette er en av endringene som nok har sammenheng med de mye omtalte juksesakene. Det har generelt </a:t>
            </a:r>
            <a:r>
              <a:rPr lang="nb-NO" dirty="0"/>
              <a:t>vært fokus på en del prosedyrer (plassering av kort, </a:t>
            </a:r>
            <a:r>
              <a:rPr lang="nb-NO" dirty="0" smtClean="0"/>
              <a:t>mapper, </a:t>
            </a:r>
            <a:r>
              <a:rPr lang="nb-NO" dirty="0"/>
              <a:t>meldekort </a:t>
            </a:r>
            <a:r>
              <a:rPr lang="nb-NO" dirty="0" err="1"/>
              <a:t>etc</a:t>
            </a:r>
            <a:r>
              <a:rPr lang="nb-NO" dirty="0"/>
              <a:t>), men dette </a:t>
            </a:r>
            <a:r>
              <a:rPr lang="nb-NO" dirty="0" smtClean="0"/>
              <a:t>er i hovedsak tenkt dekket i turneringsreglement (særlig skjermregler), og ikke </a:t>
            </a:r>
            <a:r>
              <a:rPr lang="nb-NO" dirty="0"/>
              <a:t>i lovene.</a:t>
            </a:r>
          </a:p>
          <a:p>
            <a:r>
              <a:rPr lang="nb-NO" b="1" dirty="0" smtClean="0"/>
              <a:t>§ 2 Mapper: </a:t>
            </a:r>
            <a:r>
              <a:rPr lang="nb-NO" dirty="0" smtClean="0"/>
              <a:t>Uendret.</a:t>
            </a:r>
          </a:p>
          <a:p>
            <a:r>
              <a:rPr lang="nb-NO" b="1" dirty="0" smtClean="0"/>
              <a:t>§ 3 Bordoppstilling: </a:t>
            </a:r>
            <a:r>
              <a:rPr lang="nb-NO" dirty="0" smtClean="0"/>
              <a:t>Uendret.</a:t>
            </a:r>
          </a:p>
          <a:p>
            <a:r>
              <a:rPr lang="nb-NO" b="1" dirty="0" smtClean="0"/>
              <a:t>§ 4 Makkerpar: </a:t>
            </a:r>
            <a:r>
              <a:rPr lang="nb-NO" dirty="0" smtClean="0"/>
              <a:t>Endret tittel og tatt inn at TL kan godkjenne endring i parsammensetningene.</a:t>
            </a:r>
          </a:p>
          <a:p>
            <a:r>
              <a:rPr lang="nb-NO" b="1" dirty="0" smtClean="0"/>
              <a:t>§ 5 Tildeling av plass: </a:t>
            </a:r>
            <a:r>
              <a:rPr lang="nb-NO" dirty="0" smtClean="0"/>
              <a:t>Uendret.</a:t>
            </a:r>
          </a:p>
          <a:p>
            <a:r>
              <a:rPr lang="nb-NO" b="1" dirty="0" smtClean="0"/>
              <a:t>§ 6 Stokking og giv: </a:t>
            </a:r>
            <a:r>
              <a:rPr lang="nb-NO" dirty="0" smtClean="0"/>
              <a:t>Uendret bortsett fra at det er tatt inn at 2 påfølgende kort ikke tillates delt til samme hånd.</a:t>
            </a:r>
          </a:p>
          <a:p>
            <a:endParaRPr lang="nb-NO" dirty="0"/>
          </a:p>
        </p:txBody>
      </p:sp>
      <p:sp>
        <p:nvSpPr>
          <p:cNvPr id="4" name="Footer Placeholder 3"/>
          <p:cNvSpPr>
            <a:spLocks noGrp="1"/>
          </p:cNvSpPr>
          <p:nvPr>
            <p:ph type="ftr" sz="quarter" idx="11"/>
          </p:nvPr>
        </p:nvSpPr>
        <p:spPr/>
        <p:txBody>
          <a:bodyPr/>
          <a:lstStyle/>
          <a:p>
            <a:r>
              <a:rPr lang="nb-NO" dirty="0" smtClean="0"/>
              <a:t>2017-lover, John Våge, </a:t>
            </a:r>
            <a:r>
              <a:rPr lang="nb-NO" dirty="0" err="1" smtClean="0"/>
              <a:t>NBF’s</a:t>
            </a:r>
            <a:r>
              <a:rPr lang="nb-NO" dirty="0" smtClean="0"/>
              <a:t> lovutvalg </a:t>
            </a:r>
            <a:endParaRPr lang="nb-NO" dirty="0"/>
          </a:p>
        </p:txBody>
      </p:sp>
      <p:sp>
        <p:nvSpPr>
          <p:cNvPr id="5" name="Slide Number Placeholder 4"/>
          <p:cNvSpPr>
            <a:spLocks noGrp="1"/>
          </p:cNvSpPr>
          <p:nvPr>
            <p:ph type="sldNum" sz="quarter" idx="12"/>
          </p:nvPr>
        </p:nvSpPr>
        <p:spPr/>
        <p:txBody>
          <a:bodyPr/>
          <a:lstStyle/>
          <a:p>
            <a:fld id="{811F7FF2-F88B-49DF-A497-C9D4E9D2E5DD}" type="slidenum">
              <a:rPr lang="nb-NO" smtClean="0"/>
              <a:pPr/>
              <a:t>2</a:t>
            </a:fld>
            <a:endParaRPr lang="nb-NO"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85210" y="6145213"/>
            <a:ext cx="476250" cy="4762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881642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b="1" dirty="0" smtClean="0"/>
              <a:t>§ 27 – 29 Utilstrekkelige bud og meldinger utenfor tur</a:t>
            </a:r>
            <a:endParaRPr lang="nb-NO" b="1" dirty="0"/>
          </a:p>
        </p:txBody>
      </p:sp>
      <p:sp>
        <p:nvSpPr>
          <p:cNvPr id="3" name="Content Placeholder 2"/>
          <p:cNvSpPr>
            <a:spLocks noGrp="1"/>
          </p:cNvSpPr>
          <p:nvPr>
            <p:ph idx="1"/>
          </p:nvPr>
        </p:nvSpPr>
        <p:spPr/>
        <p:txBody>
          <a:bodyPr/>
          <a:lstStyle/>
          <a:p>
            <a:r>
              <a:rPr lang="nb-NO" b="1" dirty="0" smtClean="0"/>
              <a:t>§ 27 Utilstrekkelig bud: </a:t>
            </a:r>
            <a:r>
              <a:rPr lang="nb-NO" dirty="0" smtClean="0"/>
              <a:t>Det tillates i </a:t>
            </a:r>
            <a:r>
              <a:rPr lang="nb-NO" b="1" dirty="0" smtClean="0"/>
              <a:t>§ 27B1a </a:t>
            </a:r>
            <a:r>
              <a:rPr lang="nb-NO" dirty="0" smtClean="0"/>
              <a:t>at det utilstrekkelige budet skiftes ut med et tilstrekkelig bud som viser samme farge(r), selv om det ene eller begge budene er kunstig (tidligere måtte begge være naturlige). Utskifting tillates også dersom det utilstrekkelige budet erstattes med en tilsvarende melding (se </a:t>
            </a:r>
            <a:r>
              <a:rPr lang="nb-NO" b="1" dirty="0" smtClean="0"/>
              <a:t>§ 23A</a:t>
            </a:r>
            <a:r>
              <a:rPr lang="nb-NO" dirty="0" smtClean="0"/>
              <a:t>). 		</a:t>
            </a:r>
            <a:endParaRPr lang="nb-NO" dirty="0"/>
          </a:p>
          <a:p>
            <a:r>
              <a:rPr lang="nb-NO" b="1" dirty="0" smtClean="0"/>
              <a:t>§ 28 Melding betraktes som avgitt i tur: </a:t>
            </a:r>
            <a:r>
              <a:rPr lang="nb-NO" dirty="0" smtClean="0"/>
              <a:t>Eneste endring er at det presiseres at </a:t>
            </a:r>
            <a:r>
              <a:rPr lang="nb-NO" b="1" dirty="0" smtClean="0"/>
              <a:t>§ 26 </a:t>
            </a:r>
            <a:r>
              <a:rPr lang="nb-NO" b="1" dirty="0"/>
              <a:t>U</a:t>
            </a:r>
            <a:r>
              <a:rPr lang="nb-NO" b="1" dirty="0" smtClean="0"/>
              <a:t>tspillsrestriksjoner </a:t>
            </a:r>
            <a:r>
              <a:rPr lang="nb-NO" dirty="0" smtClean="0"/>
              <a:t>ikke skal anvendes når melding fra spiller i tur annullerer melding utenfor tur (derimot kan </a:t>
            </a:r>
            <a:r>
              <a:rPr lang="nb-NO" b="1" dirty="0" smtClean="0"/>
              <a:t>§ 16C2 </a:t>
            </a:r>
            <a:r>
              <a:rPr lang="nb-NO" dirty="0" smtClean="0"/>
              <a:t>komme til anvendelse).</a:t>
            </a:r>
            <a:endParaRPr lang="nb-NO" b="1" dirty="0"/>
          </a:p>
          <a:p>
            <a:r>
              <a:rPr lang="nb-NO" b="1" dirty="0" smtClean="0"/>
              <a:t>§ 29 Fremgangsmåte etter at det er meldt utenfor tur: </a:t>
            </a:r>
            <a:r>
              <a:rPr lang="nb-NO" dirty="0" smtClean="0"/>
              <a:t>Kun en liten justering i henvisningen til </a:t>
            </a:r>
            <a:r>
              <a:rPr lang="nb-NO" b="1" dirty="0" smtClean="0"/>
              <a:t>§ 30</a:t>
            </a:r>
            <a:r>
              <a:rPr lang="nb-NO" dirty="0" smtClean="0"/>
              <a:t>, </a:t>
            </a:r>
            <a:r>
              <a:rPr lang="nb-NO" b="1" dirty="0" smtClean="0"/>
              <a:t>31</a:t>
            </a:r>
            <a:r>
              <a:rPr lang="nb-NO" dirty="0" smtClean="0"/>
              <a:t> og </a:t>
            </a:r>
            <a:r>
              <a:rPr lang="nb-NO" b="1" dirty="0" smtClean="0"/>
              <a:t>32</a:t>
            </a:r>
            <a:r>
              <a:rPr lang="nb-NO" dirty="0" smtClean="0"/>
              <a:t>.	</a:t>
            </a:r>
            <a:r>
              <a:rPr lang="nb-NO" dirty="0"/>
              <a:t>				</a:t>
            </a:r>
            <a:endParaRPr lang="nb-NO" dirty="0" smtClean="0"/>
          </a:p>
        </p:txBody>
      </p:sp>
      <p:sp>
        <p:nvSpPr>
          <p:cNvPr id="4" name="Footer Placeholder 3"/>
          <p:cNvSpPr>
            <a:spLocks noGrp="1"/>
          </p:cNvSpPr>
          <p:nvPr>
            <p:ph type="ftr" sz="quarter" idx="11"/>
          </p:nvPr>
        </p:nvSpPr>
        <p:spPr/>
        <p:txBody>
          <a:bodyPr/>
          <a:lstStyle/>
          <a:p>
            <a:r>
              <a:rPr lang="nb-NO" dirty="0" smtClean="0"/>
              <a:t>2017-lover, John Våge, </a:t>
            </a:r>
            <a:r>
              <a:rPr lang="nb-NO" dirty="0" err="1" smtClean="0"/>
              <a:t>NBF’s</a:t>
            </a:r>
            <a:r>
              <a:rPr lang="nb-NO" dirty="0" smtClean="0"/>
              <a:t> lovutvalg </a:t>
            </a:r>
            <a:endParaRPr lang="nb-NO" dirty="0"/>
          </a:p>
        </p:txBody>
      </p:sp>
      <p:sp>
        <p:nvSpPr>
          <p:cNvPr id="5" name="Slide Number Placeholder 4"/>
          <p:cNvSpPr>
            <a:spLocks noGrp="1"/>
          </p:cNvSpPr>
          <p:nvPr>
            <p:ph type="sldNum" sz="quarter" idx="12"/>
          </p:nvPr>
        </p:nvSpPr>
        <p:spPr/>
        <p:txBody>
          <a:bodyPr/>
          <a:lstStyle/>
          <a:p>
            <a:fld id="{811F7FF2-F88B-49DF-A497-C9D4E9D2E5DD}" type="slidenum">
              <a:rPr lang="nb-NO" smtClean="0"/>
              <a:pPr/>
              <a:t>20</a:t>
            </a:fld>
            <a:endParaRPr lang="nb-NO"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85210" y="6145213"/>
            <a:ext cx="476250" cy="4762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32920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b="1" dirty="0" smtClean="0"/>
              <a:t>§ 30 – 32 Pass, bud, dobling og redobling utenfor tur</a:t>
            </a:r>
            <a:endParaRPr lang="nb-NO" b="1" dirty="0"/>
          </a:p>
        </p:txBody>
      </p:sp>
      <p:sp>
        <p:nvSpPr>
          <p:cNvPr id="3" name="Content Placeholder 2"/>
          <p:cNvSpPr>
            <a:spLocks noGrp="1"/>
          </p:cNvSpPr>
          <p:nvPr>
            <p:ph idx="1"/>
          </p:nvPr>
        </p:nvSpPr>
        <p:spPr/>
        <p:txBody>
          <a:bodyPr/>
          <a:lstStyle/>
          <a:p>
            <a:r>
              <a:rPr lang="nb-NO" b="1" dirty="0" smtClean="0"/>
              <a:t>§ 30 Pass utenfor tur: </a:t>
            </a:r>
            <a:r>
              <a:rPr lang="nb-NO" dirty="0" smtClean="0"/>
              <a:t>Loven er omstrukturert. Det er ikke lenger krav om at den feilende må passe første gang eller hele meldingsforløpet, bortsett fra at han må gjenta passen om han passet når det var </a:t>
            </a:r>
            <a:r>
              <a:rPr lang="nb-NO" dirty="0" err="1" smtClean="0"/>
              <a:t>HM’s</a:t>
            </a:r>
            <a:r>
              <a:rPr lang="nb-NO" dirty="0" smtClean="0"/>
              <a:t> tur til å melde. Makkerens melding påvirkes kun når den feilende ikke avgir en tilsvarende melding (</a:t>
            </a:r>
            <a:r>
              <a:rPr lang="nb-NO" b="1" dirty="0" smtClean="0"/>
              <a:t>§ 23</a:t>
            </a:r>
            <a:r>
              <a:rPr lang="nb-NO" dirty="0" smtClean="0"/>
              <a:t>) i rett tur, da må makkeren passe neste gang han er i tur til å melde. </a:t>
            </a:r>
            <a:r>
              <a:rPr lang="nb-NO" b="1" dirty="0" smtClean="0"/>
              <a:t>§ 16C</a:t>
            </a:r>
            <a:r>
              <a:rPr lang="nb-NO" dirty="0" smtClean="0"/>
              <a:t>, </a:t>
            </a:r>
            <a:r>
              <a:rPr lang="nb-NO" b="1" dirty="0" smtClean="0"/>
              <a:t>26B</a:t>
            </a:r>
            <a:r>
              <a:rPr lang="nb-NO" dirty="0" smtClean="0"/>
              <a:t> og </a:t>
            </a:r>
            <a:r>
              <a:rPr lang="nb-NO" b="1" dirty="0" smtClean="0"/>
              <a:t>72C</a:t>
            </a:r>
            <a:r>
              <a:rPr lang="nb-NO" dirty="0"/>
              <a:t> </a:t>
            </a:r>
            <a:r>
              <a:rPr lang="nb-NO" dirty="0" smtClean="0"/>
              <a:t>kan komme til anvendelse.</a:t>
            </a:r>
            <a:endParaRPr lang="nb-NO" dirty="0"/>
          </a:p>
          <a:p>
            <a:r>
              <a:rPr lang="nb-NO" b="1" dirty="0" smtClean="0"/>
              <a:t>§ 31 Bud utenfor tur: </a:t>
            </a:r>
            <a:r>
              <a:rPr lang="nb-NO" dirty="0" smtClean="0"/>
              <a:t>Det er ikke lenger krav om at makker til den feilende skal passe resten av meldingsforløpet. Prinsippet om tilsvarende melding (når den feilende er i riktig tur) gjelder som over (makkeren må passe første gang om det ikke er en tilsvarende melding).</a:t>
            </a:r>
          </a:p>
          <a:p>
            <a:r>
              <a:rPr lang="nb-NO" dirty="0" smtClean="0"/>
              <a:t> </a:t>
            </a:r>
            <a:r>
              <a:rPr lang="nb-NO" b="1" dirty="0" smtClean="0"/>
              <a:t>§ 32 Dobling eller redobling utenfor tur: </a:t>
            </a:r>
            <a:r>
              <a:rPr lang="nb-NO" dirty="0" smtClean="0"/>
              <a:t>Også her gjelder nå prinsippet om tilsvarende melding, se over. </a:t>
            </a:r>
            <a:r>
              <a:rPr lang="nb-NO" dirty="0"/>
              <a:t>			</a:t>
            </a:r>
            <a:endParaRPr lang="nb-NO" dirty="0" smtClean="0"/>
          </a:p>
        </p:txBody>
      </p:sp>
      <p:sp>
        <p:nvSpPr>
          <p:cNvPr id="4" name="Footer Placeholder 3"/>
          <p:cNvSpPr>
            <a:spLocks noGrp="1"/>
          </p:cNvSpPr>
          <p:nvPr>
            <p:ph type="ftr" sz="quarter" idx="11"/>
          </p:nvPr>
        </p:nvSpPr>
        <p:spPr/>
        <p:txBody>
          <a:bodyPr/>
          <a:lstStyle/>
          <a:p>
            <a:r>
              <a:rPr lang="nb-NO" dirty="0" smtClean="0"/>
              <a:t>2017-lover, John Våge, </a:t>
            </a:r>
            <a:r>
              <a:rPr lang="nb-NO" dirty="0" err="1" smtClean="0"/>
              <a:t>NBF’s</a:t>
            </a:r>
            <a:r>
              <a:rPr lang="nb-NO" dirty="0" smtClean="0"/>
              <a:t> lovutvalg </a:t>
            </a:r>
            <a:endParaRPr lang="nb-NO" dirty="0"/>
          </a:p>
        </p:txBody>
      </p:sp>
      <p:sp>
        <p:nvSpPr>
          <p:cNvPr id="5" name="Slide Number Placeholder 4"/>
          <p:cNvSpPr>
            <a:spLocks noGrp="1"/>
          </p:cNvSpPr>
          <p:nvPr>
            <p:ph type="sldNum" sz="quarter" idx="12"/>
          </p:nvPr>
        </p:nvSpPr>
        <p:spPr/>
        <p:txBody>
          <a:bodyPr/>
          <a:lstStyle/>
          <a:p>
            <a:fld id="{811F7FF2-F88B-49DF-A497-C9D4E9D2E5DD}" type="slidenum">
              <a:rPr lang="nb-NO" smtClean="0"/>
              <a:pPr/>
              <a:t>21</a:t>
            </a:fld>
            <a:endParaRPr lang="nb-NO"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85210" y="6145213"/>
            <a:ext cx="476250" cy="4762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0848633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853346" y="289157"/>
            <a:ext cx="7434877" cy="678583"/>
          </a:xfrm>
        </p:spPr>
        <p:txBody>
          <a:bodyPr/>
          <a:lstStyle/>
          <a:p>
            <a:r>
              <a:rPr lang="nb-NO" b="1" dirty="0" smtClean="0"/>
              <a:t>§ 33 – 39 Ikke-regulære meldinger</a:t>
            </a:r>
            <a:endParaRPr lang="nb-NO" b="1" dirty="0"/>
          </a:p>
        </p:txBody>
      </p:sp>
      <p:sp>
        <p:nvSpPr>
          <p:cNvPr id="3" name="Content Placeholder 2"/>
          <p:cNvSpPr>
            <a:spLocks noGrp="1"/>
          </p:cNvSpPr>
          <p:nvPr>
            <p:ph idx="1"/>
          </p:nvPr>
        </p:nvSpPr>
        <p:spPr>
          <a:xfrm>
            <a:off x="853346" y="1135380"/>
            <a:ext cx="7434877" cy="5047578"/>
          </a:xfrm>
        </p:spPr>
        <p:txBody>
          <a:bodyPr/>
          <a:lstStyle/>
          <a:p>
            <a:r>
              <a:rPr lang="nb-NO" b="1" dirty="0" smtClean="0"/>
              <a:t>§ 33 Samtidige meldinger: </a:t>
            </a:r>
            <a:r>
              <a:rPr lang="nb-NO" dirty="0"/>
              <a:t>U</a:t>
            </a:r>
            <a:r>
              <a:rPr lang="nb-NO" dirty="0" smtClean="0"/>
              <a:t>endret.</a:t>
            </a:r>
            <a:endParaRPr lang="nb-NO" dirty="0"/>
          </a:p>
          <a:p>
            <a:r>
              <a:rPr lang="nb-NO" b="1" dirty="0" smtClean="0"/>
              <a:t>§ 34 Retten til å melde tapes ikke: </a:t>
            </a:r>
            <a:r>
              <a:rPr lang="nb-NO" dirty="0" smtClean="0"/>
              <a:t>Kun en justering av lovhenvisning, ellers uendret.</a:t>
            </a:r>
          </a:p>
          <a:p>
            <a:r>
              <a:rPr lang="nb-NO" dirty="0" smtClean="0"/>
              <a:t> </a:t>
            </a:r>
            <a:r>
              <a:rPr lang="nb-NO" b="1" dirty="0" smtClean="0"/>
              <a:t>§ 35 Meldinger som ikke er tillatt: </a:t>
            </a:r>
            <a:r>
              <a:rPr lang="nb-NO" dirty="0" smtClean="0"/>
              <a:t>Endret nummerering, ellers uendret. </a:t>
            </a:r>
          </a:p>
          <a:p>
            <a:r>
              <a:rPr lang="nb-NO" b="1" dirty="0" smtClean="0"/>
              <a:t>§ 36 Dobling eller redobling som ikke er tillatt</a:t>
            </a:r>
            <a:r>
              <a:rPr lang="nb-NO" dirty="0" smtClean="0"/>
              <a:t>: I tillegg til noen endringer av lovhenvisninger er det tatt inn et nytt punkt C. Om ulovlige doblinger oppdages først etter at åpningsutspillet er snudd, scores spillet som om den ikke tillatte meldingen ikke ble avgitt.</a:t>
            </a:r>
            <a:r>
              <a:rPr lang="nb-NO" dirty="0"/>
              <a:t>	</a:t>
            </a:r>
            <a:r>
              <a:rPr lang="nb-NO" dirty="0" smtClean="0"/>
              <a:t>Det mangler en henvisning til § 37 (dobling/redobling som bryter påbud om å passe)</a:t>
            </a:r>
          </a:p>
          <a:p>
            <a:r>
              <a:rPr lang="nb-NO" b="1" dirty="0" smtClean="0"/>
              <a:t>§ 37 Melding som bryter påbud om å passe: </a:t>
            </a:r>
            <a:r>
              <a:rPr lang="nb-NO" dirty="0" smtClean="0"/>
              <a:t>Kun justering av lovhenvisninger.</a:t>
            </a:r>
          </a:p>
          <a:p>
            <a:r>
              <a:rPr lang="nb-NO" b="1" dirty="0" smtClean="0"/>
              <a:t>§ 38 Bud på mer enn sju trekk: </a:t>
            </a:r>
            <a:r>
              <a:rPr lang="nb-NO" dirty="0" smtClean="0"/>
              <a:t>Kun lovhenvisninger endret.</a:t>
            </a:r>
          </a:p>
          <a:p>
            <a:r>
              <a:rPr lang="nb-NO" b="1" dirty="0" smtClean="0"/>
              <a:t>§ 39 Melding etter avsluttende pass: </a:t>
            </a:r>
            <a:r>
              <a:rPr lang="nb-NO" dirty="0" smtClean="0"/>
              <a:t>Kun lovhenvisninger endret.</a:t>
            </a:r>
            <a:r>
              <a:rPr lang="nb-NO" dirty="0"/>
              <a:t>		</a:t>
            </a:r>
            <a:endParaRPr lang="nb-NO" dirty="0" smtClean="0"/>
          </a:p>
        </p:txBody>
      </p:sp>
      <p:sp>
        <p:nvSpPr>
          <p:cNvPr id="4" name="Footer Placeholder 3"/>
          <p:cNvSpPr>
            <a:spLocks noGrp="1"/>
          </p:cNvSpPr>
          <p:nvPr>
            <p:ph type="ftr" sz="quarter" idx="11"/>
          </p:nvPr>
        </p:nvSpPr>
        <p:spPr/>
        <p:txBody>
          <a:bodyPr/>
          <a:lstStyle/>
          <a:p>
            <a:r>
              <a:rPr lang="nb-NO" dirty="0" smtClean="0"/>
              <a:t>2017-lover, John Våge, </a:t>
            </a:r>
            <a:r>
              <a:rPr lang="nb-NO" dirty="0" err="1" smtClean="0"/>
              <a:t>NBF’s</a:t>
            </a:r>
            <a:r>
              <a:rPr lang="nb-NO" dirty="0" smtClean="0"/>
              <a:t> lovutvalg </a:t>
            </a:r>
            <a:endParaRPr lang="nb-NO" dirty="0"/>
          </a:p>
        </p:txBody>
      </p:sp>
      <p:sp>
        <p:nvSpPr>
          <p:cNvPr id="5" name="Slide Number Placeholder 4"/>
          <p:cNvSpPr>
            <a:spLocks noGrp="1"/>
          </p:cNvSpPr>
          <p:nvPr>
            <p:ph type="sldNum" sz="quarter" idx="12"/>
          </p:nvPr>
        </p:nvSpPr>
        <p:spPr/>
        <p:txBody>
          <a:bodyPr/>
          <a:lstStyle/>
          <a:p>
            <a:fld id="{811F7FF2-F88B-49DF-A497-C9D4E9D2E5DD}" type="slidenum">
              <a:rPr lang="nb-NO" smtClean="0"/>
              <a:pPr/>
              <a:t>22</a:t>
            </a:fld>
            <a:endParaRPr lang="nb-NO"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85210" y="6145213"/>
            <a:ext cx="476250" cy="4762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89285108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b="1" dirty="0" smtClean="0"/>
              <a:t>§ 40 - 42</a:t>
            </a:r>
            <a:endParaRPr lang="nb-NO" b="1" dirty="0"/>
          </a:p>
        </p:txBody>
      </p:sp>
      <p:sp>
        <p:nvSpPr>
          <p:cNvPr id="3" name="Content Placeholder 2"/>
          <p:cNvSpPr>
            <a:spLocks noGrp="1"/>
          </p:cNvSpPr>
          <p:nvPr>
            <p:ph idx="1"/>
          </p:nvPr>
        </p:nvSpPr>
        <p:spPr/>
        <p:txBody>
          <a:bodyPr/>
          <a:lstStyle/>
          <a:p>
            <a:r>
              <a:rPr lang="nb-NO" b="1" dirty="0" smtClean="0"/>
              <a:t>§ 40 Makkeravtaler: </a:t>
            </a:r>
            <a:r>
              <a:rPr lang="nb-NO" dirty="0" smtClean="0"/>
              <a:t>Er noe omstrukturert. Et nytt punkt, </a:t>
            </a:r>
            <a:r>
              <a:rPr lang="nb-NO" b="1" dirty="0" smtClean="0"/>
              <a:t>§ 40A4</a:t>
            </a:r>
            <a:r>
              <a:rPr lang="nb-NO" dirty="0" smtClean="0"/>
              <a:t> om at betydningen av melding eller spill ikke kan endres avhengig av hvem som utfører det (gjelder ikke stil/vurdering). Er tatt inn flere muligheter for lokale reguleringer, mulighet for å sjekke motpartens systemkort for å kunne forklare makkers melding og mulighet for å straffe spillere som gjentatte ganger bryter kravet om å opplyse om makkeravtaler.</a:t>
            </a:r>
          </a:p>
          <a:p>
            <a:r>
              <a:rPr lang="nb-NO" b="1" dirty="0" smtClean="0"/>
              <a:t>§ 41 Spillet begynner: </a:t>
            </a:r>
            <a:r>
              <a:rPr lang="nb-NO" dirty="0" smtClean="0"/>
              <a:t>Uendret bortsett fra noen nye henvisninger til </a:t>
            </a:r>
            <a:r>
              <a:rPr lang="nb-NO" b="1" dirty="0" smtClean="0"/>
              <a:t>§ 54 Åpningsutspill utenfor tur</a:t>
            </a:r>
            <a:r>
              <a:rPr lang="nb-NO" dirty="0" smtClean="0"/>
              <a:t>.</a:t>
            </a:r>
          </a:p>
          <a:p>
            <a:r>
              <a:rPr lang="nb-NO" b="1" dirty="0" smtClean="0"/>
              <a:t>§ 42 Blindemanns rettigheter: </a:t>
            </a:r>
            <a:r>
              <a:rPr lang="nb-NO" dirty="0" smtClean="0"/>
              <a:t>Er tatt inn at blindemann sikrer at dennes hånd følger farge og at han kan forsøke å hindre enhver uregelmessighet (tidligere kun spilleførers).</a:t>
            </a:r>
          </a:p>
        </p:txBody>
      </p:sp>
      <p:sp>
        <p:nvSpPr>
          <p:cNvPr id="4" name="Footer Placeholder 3"/>
          <p:cNvSpPr>
            <a:spLocks noGrp="1"/>
          </p:cNvSpPr>
          <p:nvPr>
            <p:ph type="ftr" sz="quarter" idx="11"/>
          </p:nvPr>
        </p:nvSpPr>
        <p:spPr/>
        <p:txBody>
          <a:bodyPr/>
          <a:lstStyle/>
          <a:p>
            <a:r>
              <a:rPr lang="nb-NO" dirty="0" smtClean="0"/>
              <a:t>2017-lover, John Våge, </a:t>
            </a:r>
            <a:r>
              <a:rPr lang="nb-NO" dirty="0" err="1" smtClean="0"/>
              <a:t>NBF’s</a:t>
            </a:r>
            <a:r>
              <a:rPr lang="nb-NO" dirty="0" smtClean="0"/>
              <a:t> lovutvalg </a:t>
            </a:r>
            <a:endParaRPr lang="nb-NO" dirty="0"/>
          </a:p>
        </p:txBody>
      </p:sp>
      <p:sp>
        <p:nvSpPr>
          <p:cNvPr id="5" name="Slide Number Placeholder 4"/>
          <p:cNvSpPr>
            <a:spLocks noGrp="1"/>
          </p:cNvSpPr>
          <p:nvPr>
            <p:ph type="sldNum" sz="quarter" idx="12"/>
          </p:nvPr>
        </p:nvSpPr>
        <p:spPr/>
        <p:txBody>
          <a:bodyPr/>
          <a:lstStyle/>
          <a:p>
            <a:fld id="{811F7FF2-F88B-49DF-A497-C9D4E9D2E5DD}" type="slidenum">
              <a:rPr lang="nb-NO" smtClean="0"/>
              <a:pPr/>
              <a:t>23</a:t>
            </a:fld>
            <a:endParaRPr lang="nb-NO"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85210" y="6145213"/>
            <a:ext cx="476250" cy="4762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31193360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b="1" dirty="0" smtClean="0"/>
              <a:t>§ 43 Blindemanns begrensninger</a:t>
            </a:r>
            <a:endParaRPr lang="nb-NO" b="1" dirty="0"/>
          </a:p>
        </p:txBody>
      </p:sp>
      <p:sp>
        <p:nvSpPr>
          <p:cNvPr id="3" name="Content Placeholder 2"/>
          <p:cNvSpPr>
            <a:spLocks noGrp="1"/>
          </p:cNvSpPr>
          <p:nvPr>
            <p:ph idx="1"/>
          </p:nvPr>
        </p:nvSpPr>
        <p:spPr>
          <a:xfrm>
            <a:off x="792386" y="1295400"/>
            <a:ext cx="7795354" cy="4849813"/>
          </a:xfrm>
        </p:spPr>
        <p:txBody>
          <a:bodyPr/>
          <a:lstStyle/>
          <a:p>
            <a:r>
              <a:rPr lang="nb-NO" b="1" dirty="0"/>
              <a:t>§ </a:t>
            </a:r>
            <a:r>
              <a:rPr lang="nb-NO" b="1" dirty="0" smtClean="0"/>
              <a:t>43A1a: </a:t>
            </a:r>
            <a:r>
              <a:rPr lang="nb-NO" dirty="0"/>
              <a:t>Er innstrammet at blindemann ikke kan ta initiativ til å tilkalle TL mens spillet </a:t>
            </a:r>
            <a:r>
              <a:rPr lang="nb-NO" dirty="0" smtClean="0"/>
              <a:t>pågår med mindre en annen spiller har gjort oppmerksom på uregelmessigheten </a:t>
            </a:r>
            <a:r>
              <a:rPr lang="nb-NO" dirty="0"/>
              <a:t>(var tidligere «bør ikke»). </a:t>
            </a:r>
            <a:r>
              <a:rPr lang="nb-NO" dirty="0" smtClean="0"/>
              <a:t>Det står imidlertid ikke noe om hva som skjer om blindemann (som ikke har sett andre kort etc.) faktisk er den første til å påpeke en uregelmessighet. I eksemplene fra lovkomiteen får dette ingen følger, til tross for denne innstramningen.</a:t>
            </a:r>
          </a:p>
          <a:p>
            <a:r>
              <a:rPr lang="nb-NO" b="1" dirty="0" smtClean="0"/>
              <a:t>§ 43A2c og § 43A3: </a:t>
            </a:r>
            <a:r>
              <a:rPr lang="nb-NO" dirty="0" smtClean="0"/>
              <a:t>En </a:t>
            </a:r>
            <a:r>
              <a:rPr lang="nb-NO" dirty="0"/>
              <a:t>motspiller kan ikke vise </a:t>
            </a:r>
            <a:r>
              <a:rPr lang="nb-NO" dirty="0" smtClean="0"/>
              <a:t>blindemann </a:t>
            </a:r>
            <a:r>
              <a:rPr lang="nb-NO" dirty="0"/>
              <a:t>kortene </a:t>
            </a:r>
            <a:r>
              <a:rPr lang="nb-NO" dirty="0" smtClean="0"/>
              <a:t>sine (nytt) og blindemann tillates ikke å se på fremsiden av noen kort på motspillernes hender (innskjerpet). Dette </a:t>
            </a:r>
            <a:r>
              <a:rPr lang="nb-NO" dirty="0"/>
              <a:t>har nok også utspring i </a:t>
            </a:r>
            <a:r>
              <a:rPr lang="nb-NO" dirty="0" smtClean="0"/>
              <a:t>juksesaken. </a:t>
            </a:r>
          </a:p>
          <a:p>
            <a:r>
              <a:rPr lang="nb-NO" b="1" dirty="0" smtClean="0"/>
              <a:t>§ 43B3: </a:t>
            </a:r>
            <a:r>
              <a:rPr lang="nb-NO" dirty="0" smtClean="0"/>
              <a:t>Om blindemann selv (se over) har forbrutt seg mot begrensningene i A2 og likevel er den første til å påpeke en uregelmessighet av motstanderne, fortsetter spillet og spilleførers side beholder scoren. Motspillernes eventuelle fordel fjernes av TL (kun for deres side). Tidligere var det her ingen korrigering. </a:t>
            </a:r>
            <a:endParaRPr lang="nb-NO" dirty="0"/>
          </a:p>
        </p:txBody>
      </p:sp>
      <p:sp>
        <p:nvSpPr>
          <p:cNvPr id="4" name="Footer Placeholder 3"/>
          <p:cNvSpPr>
            <a:spLocks noGrp="1"/>
          </p:cNvSpPr>
          <p:nvPr>
            <p:ph type="ftr" sz="quarter" idx="11"/>
          </p:nvPr>
        </p:nvSpPr>
        <p:spPr/>
        <p:txBody>
          <a:bodyPr/>
          <a:lstStyle/>
          <a:p>
            <a:r>
              <a:rPr lang="nb-NO" dirty="0" smtClean="0"/>
              <a:t>2017-lover, John Våge, </a:t>
            </a:r>
            <a:r>
              <a:rPr lang="nb-NO" dirty="0" err="1" smtClean="0"/>
              <a:t>NBF’s</a:t>
            </a:r>
            <a:r>
              <a:rPr lang="nb-NO" dirty="0" smtClean="0"/>
              <a:t> lovutvalg </a:t>
            </a:r>
            <a:endParaRPr lang="nb-NO" dirty="0"/>
          </a:p>
        </p:txBody>
      </p:sp>
      <p:sp>
        <p:nvSpPr>
          <p:cNvPr id="5" name="Slide Number Placeholder 4"/>
          <p:cNvSpPr>
            <a:spLocks noGrp="1"/>
          </p:cNvSpPr>
          <p:nvPr>
            <p:ph type="sldNum" sz="quarter" idx="12"/>
          </p:nvPr>
        </p:nvSpPr>
        <p:spPr/>
        <p:txBody>
          <a:bodyPr/>
          <a:lstStyle/>
          <a:p>
            <a:fld id="{811F7FF2-F88B-49DF-A497-C9D4E9D2E5DD}" type="slidenum">
              <a:rPr lang="nb-NO" smtClean="0"/>
              <a:pPr/>
              <a:t>24</a:t>
            </a:fld>
            <a:endParaRPr lang="nb-NO"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85210" y="6145213"/>
            <a:ext cx="476250" cy="4762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86926659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b="1" dirty="0" smtClean="0"/>
              <a:t>§ 44 – 49 Spilte og fremviste kort</a:t>
            </a:r>
            <a:endParaRPr lang="nb-NO" b="1" dirty="0"/>
          </a:p>
        </p:txBody>
      </p:sp>
      <p:sp>
        <p:nvSpPr>
          <p:cNvPr id="3" name="Content Placeholder 2"/>
          <p:cNvSpPr>
            <a:spLocks noGrp="1"/>
          </p:cNvSpPr>
          <p:nvPr>
            <p:ph idx="1"/>
          </p:nvPr>
        </p:nvSpPr>
        <p:spPr/>
        <p:txBody>
          <a:bodyPr/>
          <a:lstStyle/>
          <a:p>
            <a:r>
              <a:rPr lang="nb-NO" b="1" dirty="0"/>
              <a:t>§ </a:t>
            </a:r>
            <a:r>
              <a:rPr lang="nb-NO" b="1" dirty="0" smtClean="0"/>
              <a:t>44 Spillets avvikling: </a:t>
            </a:r>
            <a:r>
              <a:rPr lang="nb-NO" dirty="0" smtClean="0"/>
              <a:t>Uendret. </a:t>
            </a:r>
          </a:p>
          <a:p>
            <a:r>
              <a:rPr lang="nb-NO" b="1" dirty="0" smtClean="0"/>
              <a:t>§ 45 Spilt kort: </a:t>
            </a:r>
            <a:r>
              <a:rPr lang="nb-NO" dirty="0" smtClean="0"/>
              <a:t>Er klargjort at det er kun spillefører som kan rette et kort spilt i vanvare (ikke motspillere). Er tatt med et nytt punkt om at spillet fortsetter om det er for sent å endre feil kort fra blindemann. </a:t>
            </a:r>
          </a:p>
          <a:p>
            <a:r>
              <a:rPr lang="nb-NO" b="1" dirty="0" smtClean="0"/>
              <a:t>§ 46 Ufullstendig eller ugyldig angivelse av et kort fra blindemann: </a:t>
            </a:r>
            <a:r>
              <a:rPr lang="nb-NO" dirty="0" smtClean="0"/>
              <a:t>Kun mindre justeringer. </a:t>
            </a:r>
          </a:p>
          <a:p>
            <a:r>
              <a:rPr lang="nb-NO" b="1" dirty="0" smtClean="0"/>
              <a:t>§ 47 Tilbaketrekking av spilt kort: </a:t>
            </a:r>
            <a:r>
              <a:rPr lang="nb-NO" dirty="0" smtClean="0"/>
              <a:t>Kun noen mindre klargjøringer.</a:t>
            </a:r>
          </a:p>
          <a:p>
            <a:r>
              <a:rPr lang="nb-NO" b="1" dirty="0" smtClean="0"/>
              <a:t>§ 48 Kort fremvist av spillefører: </a:t>
            </a:r>
            <a:r>
              <a:rPr lang="nb-NO" dirty="0" smtClean="0"/>
              <a:t>Uendret.</a:t>
            </a:r>
          </a:p>
          <a:p>
            <a:r>
              <a:rPr lang="nb-NO" b="1" dirty="0" smtClean="0"/>
              <a:t>§ 49 Kort fremvist av en motspiller: </a:t>
            </a:r>
            <a:r>
              <a:rPr lang="nb-NO" dirty="0" smtClean="0"/>
              <a:t>Kun endring av lovhenvisninger.</a:t>
            </a:r>
            <a:endParaRPr lang="nb-NO" dirty="0"/>
          </a:p>
        </p:txBody>
      </p:sp>
      <p:sp>
        <p:nvSpPr>
          <p:cNvPr id="4" name="Footer Placeholder 3"/>
          <p:cNvSpPr>
            <a:spLocks noGrp="1"/>
          </p:cNvSpPr>
          <p:nvPr>
            <p:ph type="ftr" sz="quarter" idx="11"/>
          </p:nvPr>
        </p:nvSpPr>
        <p:spPr/>
        <p:txBody>
          <a:bodyPr/>
          <a:lstStyle/>
          <a:p>
            <a:r>
              <a:rPr lang="nb-NO" dirty="0" smtClean="0"/>
              <a:t>2017-lover, John Våge, </a:t>
            </a:r>
            <a:r>
              <a:rPr lang="nb-NO" dirty="0" err="1" smtClean="0"/>
              <a:t>NBF’s</a:t>
            </a:r>
            <a:r>
              <a:rPr lang="nb-NO" dirty="0" smtClean="0"/>
              <a:t> lovutvalg </a:t>
            </a:r>
            <a:endParaRPr lang="nb-NO" dirty="0"/>
          </a:p>
        </p:txBody>
      </p:sp>
      <p:sp>
        <p:nvSpPr>
          <p:cNvPr id="5" name="Slide Number Placeholder 4"/>
          <p:cNvSpPr>
            <a:spLocks noGrp="1"/>
          </p:cNvSpPr>
          <p:nvPr>
            <p:ph type="sldNum" sz="quarter" idx="12"/>
          </p:nvPr>
        </p:nvSpPr>
        <p:spPr/>
        <p:txBody>
          <a:bodyPr/>
          <a:lstStyle/>
          <a:p>
            <a:fld id="{811F7FF2-F88B-49DF-A497-C9D4E9D2E5DD}" type="slidenum">
              <a:rPr lang="nb-NO" smtClean="0"/>
              <a:pPr/>
              <a:t>25</a:t>
            </a:fld>
            <a:endParaRPr lang="nb-NO"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85210" y="6145213"/>
            <a:ext cx="476250" cy="4762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6994518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b="1" dirty="0" smtClean="0"/>
              <a:t>§ 50 – 54 Straffekort m.m.</a:t>
            </a:r>
            <a:endParaRPr lang="nb-NO" b="1" dirty="0"/>
          </a:p>
        </p:txBody>
      </p:sp>
      <p:sp>
        <p:nvSpPr>
          <p:cNvPr id="3" name="Content Placeholder 2"/>
          <p:cNvSpPr>
            <a:spLocks noGrp="1"/>
          </p:cNvSpPr>
          <p:nvPr>
            <p:ph idx="1"/>
          </p:nvPr>
        </p:nvSpPr>
        <p:spPr/>
        <p:txBody>
          <a:bodyPr/>
          <a:lstStyle/>
          <a:p>
            <a:r>
              <a:rPr lang="nb-NO" b="1" dirty="0"/>
              <a:t>§ </a:t>
            </a:r>
            <a:r>
              <a:rPr lang="nb-NO" b="1" dirty="0" smtClean="0"/>
              <a:t>50 Behandling av straffekort: </a:t>
            </a:r>
            <a:r>
              <a:rPr lang="nb-NO" dirty="0" smtClean="0"/>
              <a:t>Punkt </a:t>
            </a:r>
            <a:r>
              <a:rPr lang="nb-NO" b="1" dirty="0" smtClean="0"/>
              <a:t>§ 50E </a:t>
            </a:r>
            <a:r>
              <a:rPr lang="nb-NO" dirty="0" smtClean="0"/>
              <a:t>om informasjon fra straffekort er omskrevet og utvidet. </a:t>
            </a:r>
          </a:p>
          <a:p>
            <a:r>
              <a:rPr lang="nb-NO" b="1" dirty="0" smtClean="0"/>
              <a:t>§ 51 To eller flere straffekort: </a:t>
            </a:r>
            <a:r>
              <a:rPr lang="nb-NO" dirty="0" smtClean="0"/>
              <a:t>Nytt punkt </a:t>
            </a:r>
            <a:r>
              <a:rPr lang="nb-NO" b="1" dirty="0" smtClean="0"/>
              <a:t>§ 51B2c </a:t>
            </a:r>
            <a:r>
              <a:rPr lang="nb-NO" dirty="0" smtClean="0"/>
              <a:t>som klargjør hva som skjer når makker til den som skal spille ut har flere straffekort og spillefører velger å ikke kreve eller forby et utspill.</a:t>
            </a:r>
          </a:p>
          <a:p>
            <a:r>
              <a:rPr lang="nb-NO" b="1" dirty="0" smtClean="0"/>
              <a:t>§ 52 Unnlatelse av å spille ut eller spille et straffekort: </a:t>
            </a:r>
            <a:r>
              <a:rPr lang="nb-NO" dirty="0" smtClean="0"/>
              <a:t>Uendret. </a:t>
            </a:r>
          </a:p>
          <a:p>
            <a:r>
              <a:rPr lang="nb-NO" b="1" dirty="0" smtClean="0"/>
              <a:t>§ 53 Godtakelse av utspill utenfor tur: </a:t>
            </a:r>
            <a:r>
              <a:rPr lang="nb-NO" dirty="0" smtClean="0"/>
              <a:t>Det er tatt inn at utspill utenfor tur til det trettende (siste) stikk må trekkes tilbake. Ellers noen mindre klargjøringer.</a:t>
            </a:r>
          </a:p>
          <a:p>
            <a:r>
              <a:rPr lang="nb-NO" b="1" dirty="0" smtClean="0"/>
              <a:t>§ 54 Åpningsutspill med fremsiden opp utenfor tur: </a:t>
            </a:r>
            <a:r>
              <a:rPr lang="nb-NO" dirty="0" smtClean="0"/>
              <a:t>Uendret, bortsett fra at det i </a:t>
            </a:r>
            <a:r>
              <a:rPr lang="nb-NO" b="1" dirty="0" smtClean="0"/>
              <a:t>§ 54C </a:t>
            </a:r>
            <a:r>
              <a:rPr lang="nb-NO" dirty="0" smtClean="0"/>
              <a:t>klargjøres at antatt spillefører faktisk blir spillefører.</a:t>
            </a:r>
          </a:p>
        </p:txBody>
      </p:sp>
      <p:sp>
        <p:nvSpPr>
          <p:cNvPr id="4" name="Footer Placeholder 3"/>
          <p:cNvSpPr>
            <a:spLocks noGrp="1"/>
          </p:cNvSpPr>
          <p:nvPr>
            <p:ph type="ftr" sz="quarter" idx="11"/>
          </p:nvPr>
        </p:nvSpPr>
        <p:spPr/>
        <p:txBody>
          <a:bodyPr/>
          <a:lstStyle/>
          <a:p>
            <a:r>
              <a:rPr lang="nb-NO" dirty="0" smtClean="0"/>
              <a:t>2017-lover, John Våge, </a:t>
            </a:r>
            <a:r>
              <a:rPr lang="nb-NO" dirty="0" err="1" smtClean="0"/>
              <a:t>NBF’s</a:t>
            </a:r>
            <a:r>
              <a:rPr lang="nb-NO" dirty="0" smtClean="0"/>
              <a:t> lovutvalg </a:t>
            </a:r>
            <a:endParaRPr lang="nb-NO" dirty="0"/>
          </a:p>
        </p:txBody>
      </p:sp>
      <p:sp>
        <p:nvSpPr>
          <p:cNvPr id="5" name="Slide Number Placeholder 4"/>
          <p:cNvSpPr>
            <a:spLocks noGrp="1"/>
          </p:cNvSpPr>
          <p:nvPr>
            <p:ph type="sldNum" sz="quarter" idx="12"/>
          </p:nvPr>
        </p:nvSpPr>
        <p:spPr/>
        <p:txBody>
          <a:bodyPr/>
          <a:lstStyle/>
          <a:p>
            <a:fld id="{811F7FF2-F88B-49DF-A497-C9D4E9D2E5DD}" type="slidenum">
              <a:rPr lang="nb-NO" smtClean="0"/>
              <a:pPr/>
              <a:t>26</a:t>
            </a:fld>
            <a:endParaRPr lang="nb-NO"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85210" y="6145213"/>
            <a:ext cx="476250" cy="4762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16718384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b="1" dirty="0" smtClean="0"/>
              <a:t>§ 55 – 60 Utspill og </a:t>
            </a:r>
            <a:r>
              <a:rPr lang="nb-NO" b="1" dirty="0" err="1" smtClean="0"/>
              <a:t>påspill</a:t>
            </a:r>
            <a:endParaRPr lang="nb-NO" b="1" dirty="0"/>
          </a:p>
        </p:txBody>
      </p:sp>
      <p:sp>
        <p:nvSpPr>
          <p:cNvPr id="3" name="Content Placeholder 2"/>
          <p:cNvSpPr>
            <a:spLocks noGrp="1"/>
          </p:cNvSpPr>
          <p:nvPr>
            <p:ph idx="1"/>
          </p:nvPr>
        </p:nvSpPr>
        <p:spPr/>
        <p:txBody>
          <a:bodyPr/>
          <a:lstStyle/>
          <a:p>
            <a:r>
              <a:rPr lang="nb-NO" b="1" dirty="0"/>
              <a:t>§ </a:t>
            </a:r>
            <a:r>
              <a:rPr lang="nb-NO" b="1" dirty="0" smtClean="0"/>
              <a:t>55 Spilleførers utspill utenfor tur: </a:t>
            </a:r>
            <a:r>
              <a:rPr lang="nb-NO" dirty="0" smtClean="0"/>
              <a:t>Det er tatt inn nye henvisninger til </a:t>
            </a:r>
            <a:r>
              <a:rPr lang="nb-NO" b="1" dirty="0" smtClean="0"/>
              <a:t>§ 55A </a:t>
            </a:r>
            <a:r>
              <a:rPr lang="nb-NO" dirty="0" smtClean="0"/>
              <a:t>(i </a:t>
            </a:r>
            <a:r>
              <a:rPr lang="nb-NO" b="1" dirty="0" smtClean="0"/>
              <a:t>§ 55B</a:t>
            </a:r>
            <a:r>
              <a:rPr lang="nb-NO" dirty="0" smtClean="0"/>
              <a:t>) og </a:t>
            </a:r>
            <a:r>
              <a:rPr lang="nb-NO" b="1" dirty="0" smtClean="0"/>
              <a:t>§ 16</a:t>
            </a:r>
            <a:r>
              <a:rPr lang="nb-NO" dirty="0" smtClean="0"/>
              <a:t>. </a:t>
            </a:r>
          </a:p>
          <a:p>
            <a:r>
              <a:rPr lang="nb-NO" b="1" dirty="0" smtClean="0"/>
              <a:t>§ 56 Motspillers utspill utenfor tur: </a:t>
            </a:r>
            <a:r>
              <a:rPr lang="nb-NO" dirty="0" smtClean="0"/>
              <a:t>Tidligere henviste loven kun til </a:t>
            </a:r>
            <a:r>
              <a:rPr lang="nb-NO" b="1" dirty="0" smtClean="0"/>
              <a:t>§ 54D</a:t>
            </a:r>
            <a:r>
              <a:rPr lang="nb-NO" dirty="0" smtClean="0"/>
              <a:t>, som angir hva som skjer om spillefører nekter å godta utspillet. Dette er nå tatt inn i </a:t>
            </a:r>
            <a:r>
              <a:rPr lang="nb-NO" b="1" dirty="0" smtClean="0"/>
              <a:t>§ 56</a:t>
            </a:r>
            <a:r>
              <a:rPr lang="nb-NO" dirty="0" smtClean="0"/>
              <a:t>, i tillegg er det tatt inn at utspillet kan godtas som i </a:t>
            </a:r>
            <a:r>
              <a:rPr lang="nb-NO" b="1" dirty="0" smtClean="0"/>
              <a:t>§ 53</a:t>
            </a:r>
            <a:r>
              <a:rPr lang="nb-NO" dirty="0" smtClean="0"/>
              <a:t>. </a:t>
            </a:r>
          </a:p>
          <a:p>
            <a:r>
              <a:rPr lang="nb-NO" b="1" dirty="0" smtClean="0"/>
              <a:t>§ 57 For tidlige utspill eller </a:t>
            </a:r>
            <a:r>
              <a:rPr lang="nb-NO" b="1" dirty="0" err="1" smtClean="0"/>
              <a:t>påspill</a:t>
            </a:r>
            <a:r>
              <a:rPr lang="nb-NO" b="1" dirty="0" smtClean="0"/>
              <a:t>: </a:t>
            </a:r>
            <a:r>
              <a:rPr lang="nb-NO" dirty="0" smtClean="0"/>
              <a:t>Nytt punkt om at spillefører kan forlange at den </a:t>
            </a:r>
            <a:r>
              <a:rPr lang="nb-NO" dirty="0" err="1" smtClean="0"/>
              <a:t>feilendes</a:t>
            </a:r>
            <a:r>
              <a:rPr lang="nb-NO" dirty="0" smtClean="0"/>
              <a:t> makker spiller et kort i en angitt farge. Nytt punkt </a:t>
            </a:r>
            <a:r>
              <a:rPr lang="nb-NO" b="1" dirty="0" smtClean="0"/>
              <a:t>§ 57D </a:t>
            </a:r>
            <a:r>
              <a:rPr lang="nb-NO" dirty="0" smtClean="0"/>
              <a:t>som omhandler for tidlig </a:t>
            </a:r>
            <a:r>
              <a:rPr lang="nb-NO" dirty="0" err="1" smtClean="0"/>
              <a:t>påspill</a:t>
            </a:r>
            <a:r>
              <a:rPr lang="nb-NO" dirty="0" smtClean="0"/>
              <a:t> i </a:t>
            </a:r>
            <a:r>
              <a:rPr lang="nb-NO" dirty="0" err="1" smtClean="0"/>
              <a:t>HM’s</a:t>
            </a:r>
            <a:r>
              <a:rPr lang="nb-NO" dirty="0" smtClean="0"/>
              <a:t> tur. </a:t>
            </a:r>
            <a:r>
              <a:rPr lang="nb-NO" b="1" dirty="0" smtClean="0"/>
              <a:t>§ 16 </a:t>
            </a:r>
            <a:r>
              <a:rPr lang="nb-NO" dirty="0" smtClean="0"/>
              <a:t>kan komme til anvendelse, eventuelt blir det et stort straffekort om det ikke kan spilles lovlig til stikket. </a:t>
            </a:r>
          </a:p>
          <a:p>
            <a:r>
              <a:rPr lang="nb-NO" b="1" dirty="0" smtClean="0"/>
              <a:t>§ 58 Samtidige utspill eller </a:t>
            </a:r>
            <a:r>
              <a:rPr lang="nb-NO" b="1" dirty="0" err="1" smtClean="0"/>
              <a:t>påspill</a:t>
            </a:r>
            <a:r>
              <a:rPr lang="nb-NO" b="1" dirty="0" smtClean="0"/>
              <a:t>: </a:t>
            </a:r>
            <a:r>
              <a:rPr lang="nb-NO" dirty="0" smtClean="0"/>
              <a:t>Noen klargjøringer.</a:t>
            </a:r>
          </a:p>
          <a:p>
            <a:r>
              <a:rPr lang="nb-NO" b="1" dirty="0" smtClean="0"/>
              <a:t>§ 59 Påbud om utspill eller </a:t>
            </a:r>
            <a:r>
              <a:rPr lang="nb-NO" b="1" dirty="0" err="1" smtClean="0"/>
              <a:t>påspill</a:t>
            </a:r>
            <a:r>
              <a:rPr lang="nb-NO" b="1" dirty="0" smtClean="0"/>
              <a:t> som ikke kan etterkommes: </a:t>
            </a:r>
            <a:r>
              <a:rPr lang="nb-NO" dirty="0" smtClean="0"/>
              <a:t>Uendret.</a:t>
            </a:r>
          </a:p>
          <a:p>
            <a:r>
              <a:rPr lang="nb-NO" b="1" dirty="0" smtClean="0"/>
              <a:t>§ 60 Spill etter ulovlig spill: </a:t>
            </a:r>
            <a:r>
              <a:rPr lang="nb-NO" dirty="0" smtClean="0"/>
              <a:t>Uendret.</a:t>
            </a:r>
          </a:p>
        </p:txBody>
      </p:sp>
      <p:sp>
        <p:nvSpPr>
          <p:cNvPr id="4" name="Footer Placeholder 3"/>
          <p:cNvSpPr>
            <a:spLocks noGrp="1"/>
          </p:cNvSpPr>
          <p:nvPr>
            <p:ph type="ftr" sz="quarter" idx="11"/>
          </p:nvPr>
        </p:nvSpPr>
        <p:spPr/>
        <p:txBody>
          <a:bodyPr/>
          <a:lstStyle/>
          <a:p>
            <a:r>
              <a:rPr lang="nb-NO" dirty="0" smtClean="0"/>
              <a:t>2017-lover, John Våge, </a:t>
            </a:r>
            <a:r>
              <a:rPr lang="nb-NO" dirty="0" err="1" smtClean="0"/>
              <a:t>NBF’s</a:t>
            </a:r>
            <a:r>
              <a:rPr lang="nb-NO" dirty="0" smtClean="0"/>
              <a:t> lovutvalg </a:t>
            </a:r>
            <a:endParaRPr lang="nb-NO" dirty="0"/>
          </a:p>
        </p:txBody>
      </p:sp>
      <p:sp>
        <p:nvSpPr>
          <p:cNvPr id="5" name="Slide Number Placeholder 4"/>
          <p:cNvSpPr>
            <a:spLocks noGrp="1"/>
          </p:cNvSpPr>
          <p:nvPr>
            <p:ph type="sldNum" sz="quarter" idx="12"/>
          </p:nvPr>
        </p:nvSpPr>
        <p:spPr/>
        <p:txBody>
          <a:bodyPr/>
          <a:lstStyle/>
          <a:p>
            <a:fld id="{811F7FF2-F88B-49DF-A497-C9D4E9D2E5DD}" type="slidenum">
              <a:rPr lang="nb-NO" smtClean="0"/>
              <a:pPr/>
              <a:t>27</a:t>
            </a:fld>
            <a:endParaRPr lang="nb-NO"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85210" y="6145213"/>
            <a:ext cx="476250" cy="4762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85565414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b="1" dirty="0" smtClean="0"/>
              <a:t>§ 61 – 64 </a:t>
            </a:r>
            <a:r>
              <a:rPr lang="nb-NO" b="1" dirty="0" err="1" smtClean="0"/>
              <a:t>Revoke</a:t>
            </a:r>
            <a:endParaRPr lang="nb-NO" b="1" dirty="0"/>
          </a:p>
        </p:txBody>
      </p:sp>
      <p:sp>
        <p:nvSpPr>
          <p:cNvPr id="3" name="Content Placeholder 2"/>
          <p:cNvSpPr>
            <a:spLocks noGrp="1"/>
          </p:cNvSpPr>
          <p:nvPr>
            <p:ph idx="1"/>
          </p:nvPr>
        </p:nvSpPr>
        <p:spPr/>
        <p:txBody>
          <a:bodyPr/>
          <a:lstStyle/>
          <a:p>
            <a:r>
              <a:rPr lang="nb-NO" b="1" dirty="0"/>
              <a:t>§ </a:t>
            </a:r>
            <a:r>
              <a:rPr lang="nb-NO" b="1" dirty="0" smtClean="0"/>
              <a:t>61 Unnlatelse av å følge farge – forespørsler om </a:t>
            </a:r>
            <a:r>
              <a:rPr lang="nb-NO" b="1" dirty="0" err="1" smtClean="0"/>
              <a:t>revoke</a:t>
            </a:r>
            <a:r>
              <a:rPr lang="nb-NO" b="1" dirty="0" smtClean="0"/>
              <a:t>: </a:t>
            </a:r>
            <a:r>
              <a:rPr lang="nb-NO" dirty="0" smtClean="0"/>
              <a:t>Tidligere </a:t>
            </a:r>
            <a:r>
              <a:rPr lang="nb-NO" b="1" dirty="0" smtClean="0"/>
              <a:t>§ 62C3 </a:t>
            </a:r>
            <a:r>
              <a:rPr lang="nb-NO" dirty="0" smtClean="0"/>
              <a:t>om retten til å inspisere stikk er tatt inn som </a:t>
            </a:r>
            <a:r>
              <a:rPr lang="nb-NO" b="1" dirty="0" smtClean="0"/>
              <a:t>§ 61C</a:t>
            </a:r>
            <a:r>
              <a:rPr lang="nb-NO" dirty="0" smtClean="0"/>
              <a:t>. </a:t>
            </a:r>
          </a:p>
          <a:p>
            <a:r>
              <a:rPr lang="nb-NO" b="1" dirty="0" smtClean="0"/>
              <a:t>§ 62 Korrigering av </a:t>
            </a:r>
            <a:r>
              <a:rPr lang="nb-NO" b="1" dirty="0" err="1" smtClean="0"/>
              <a:t>revoke</a:t>
            </a:r>
            <a:r>
              <a:rPr lang="nb-NO" b="1" dirty="0" smtClean="0"/>
              <a:t>: </a:t>
            </a:r>
            <a:r>
              <a:rPr lang="nb-NO" dirty="0" smtClean="0"/>
              <a:t>Ny </a:t>
            </a:r>
            <a:r>
              <a:rPr lang="nb-NO" b="1" dirty="0" smtClean="0"/>
              <a:t>§ 62C3 </a:t>
            </a:r>
            <a:r>
              <a:rPr lang="nb-NO" dirty="0" smtClean="0"/>
              <a:t>om korrigering av </a:t>
            </a:r>
            <a:r>
              <a:rPr lang="nb-NO" dirty="0" err="1" smtClean="0"/>
              <a:t>revoke</a:t>
            </a:r>
            <a:r>
              <a:rPr lang="nb-NO" dirty="0" smtClean="0"/>
              <a:t> der begge sider har revokert på det samme stikket. </a:t>
            </a:r>
            <a:r>
              <a:rPr lang="nb-NO" b="1" dirty="0" smtClean="0"/>
              <a:t>§62D2 </a:t>
            </a:r>
            <a:r>
              <a:rPr lang="nb-NO" dirty="0" smtClean="0"/>
              <a:t>sa før hva som skjer når en motspiller revokerer i stikk 12 før makker har spilt på, mens nå henvises det til </a:t>
            </a:r>
            <a:r>
              <a:rPr lang="nb-NO" b="1" dirty="0" smtClean="0"/>
              <a:t>§ 16C</a:t>
            </a:r>
            <a:r>
              <a:rPr lang="nb-NO" dirty="0" smtClean="0"/>
              <a:t>, som i praksis sier det samme. </a:t>
            </a:r>
          </a:p>
          <a:p>
            <a:r>
              <a:rPr lang="nb-NO" b="1" dirty="0" smtClean="0"/>
              <a:t>§ 63 Etablering av </a:t>
            </a:r>
            <a:r>
              <a:rPr lang="nb-NO" b="1" dirty="0" err="1" smtClean="0"/>
              <a:t>revoke</a:t>
            </a:r>
            <a:r>
              <a:rPr lang="nb-NO" b="1" dirty="0" smtClean="0"/>
              <a:t>: </a:t>
            </a:r>
            <a:r>
              <a:rPr lang="nb-NO" dirty="0" smtClean="0"/>
              <a:t>Nytt punkt </a:t>
            </a:r>
            <a:r>
              <a:rPr lang="nb-NO" b="1" dirty="0" smtClean="0"/>
              <a:t>§ 63A4 </a:t>
            </a:r>
            <a:r>
              <a:rPr lang="nb-NO" dirty="0" smtClean="0"/>
              <a:t>om etablering av </a:t>
            </a:r>
            <a:r>
              <a:rPr lang="nb-NO" dirty="0" err="1" smtClean="0"/>
              <a:t>revoke</a:t>
            </a:r>
            <a:r>
              <a:rPr lang="nb-NO" dirty="0" smtClean="0"/>
              <a:t> ved godtakelse av motpartens krav eller avståelse. Dette var tidligere i hovedsak dekket av </a:t>
            </a:r>
            <a:r>
              <a:rPr lang="nb-NO" b="1" dirty="0" smtClean="0"/>
              <a:t>§ 63A3</a:t>
            </a:r>
            <a:r>
              <a:rPr lang="nb-NO" dirty="0" smtClean="0"/>
              <a:t>.</a:t>
            </a:r>
          </a:p>
          <a:p>
            <a:r>
              <a:rPr lang="nb-NO" b="1" dirty="0" smtClean="0"/>
              <a:t>§ 64 Fremgangsmåte etter at </a:t>
            </a:r>
            <a:r>
              <a:rPr lang="nb-NO" b="1" dirty="0" err="1" smtClean="0"/>
              <a:t>revoke</a:t>
            </a:r>
            <a:r>
              <a:rPr lang="nb-NO" b="1" dirty="0" smtClean="0"/>
              <a:t> er etablert</a:t>
            </a:r>
            <a:r>
              <a:rPr lang="nb-NO" dirty="0" smtClean="0"/>
              <a:t>: Noen mindre justeringer og et nytt punkt </a:t>
            </a:r>
            <a:r>
              <a:rPr lang="nb-NO" b="1" dirty="0" smtClean="0"/>
              <a:t>§ 64C2 </a:t>
            </a:r>
            <a:r>
              <a:rPr lang="nb-NO" dirty="0" smtClean="0"/>
              <a:t>om erstatning når det er flere revoker (av en eller flere spillere). Generelt skal det justeres som om etterfølgende/ingen </a:t>
            </a:r>
            <a:r>
              <a:rPr lang="nb-NO" dirty="0" err="1" smtClean="0"/>
              <a:t>revoke</a:t>
            </a:r>
            <a:r>
              <a:rPr lang="nb-NO" dirty="0" smtClean="0"/>
              <a:t> fant sted (må vurdere hva som er mest gunstig for ikke feilende side).</a:t>
            </a:r>
          </a:p>
        </p:txBody>
      </p:sp>
      <p:sp>
        <p:nvSpPr>
          <p:cNvPr id="4" name="Footer Placeholder 3"/>
          <p:cNvSpPr>
            <a:spLocks noGrp="1"/>
          </p:cNvSpPr>
          <p:nvPr>
            <p:ph type="ftr" sz="quarter" idx="11"/>
          </p:nvPr>
        </p:nvSpPr>
        <p:spPr/>
        <p:txBody>
          <a:bodyPr/>
          <a:lstStyle/>
          <a:p>
            <a:r>
              <a:rPr lang="nb-NO" dirty="0" smtClean="0"/>
              <a:t>2017-lover, John Våge, </a:t>
            </a:r>
            <a:r>
              <a:rPr lang="nb-NO" dirty="0" err="1" smtClean="0"/>
              <a:t>NBF’s</a:t>
            </a:r>
            <a:r>
              <a:rPr lang="nb-NO" dirty="0" smtClean="0"/>
              <a:t> lovutvalg </a:t>
            </a:r>
            <a:endParaRPr lang="nb-NO" dirty="0"/>
          </a:p>
        </p:txBody>
      </p:sp>
      <p:sp>
        <p:nvSpPr>
          <p:cNvPr id="5" name="Slide Number Placeholder 4"/>
          <p:cNvSpPr>
            <a:spLocks noGrp="1"/>
          </p:cNvSpPr>
          <p:nvPr>
            <p:ph type="sldNum" sz="quarter" idx="12"/>
          </p:nvPr>
        </p:nvSpPr>
        <p:spPr/>
        <p:txBody>
          <a:bodyPr/>
          <a:lstStyle/>
          <a:p>
            <a:fld id="{811F7FF2-F88B-49DF-A497-C9D4E9D2E5DD}" type="slidenum">
              <a:rPr lang="nb-NO" smtClean="0"/>
              <a:pPr/>
              <a:t>28</a:t>
            </a:fld>
            <a:endParaRPr lang="nb-NO"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85210" y="6145213"/>
            <a:ext cx="476250" cy="4762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18638539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b="1" dirty="0" smtClean="0"/>
              <a:t>§ 65 – 67 Stikkene</a:t>
            </a:r>
            <a:endParaRPr lang="nb-NO" b="1" dirty="0"/>
          </a:p>
        </p:txBody>
      </p:sp>
      <p:sp>
        <p:nvSpPr>
          <p:cNvPr id="3" name="Content Placeholder 2"/>
          <p:cNvSpPr>
            <a:spLocks noGrp="1"/>
          </p:cNvSpPr>
          <p:nvPr>
            <p:ph idx="1"/>
          </p:nvPr>
        </p:nvSpPr>
        <p:spPr/>
        <p:txBody>
          <a:bodyPr/>
          <a:lstStyle/>
          <a:p>
            <a:r>
              <a:rPr lang="nb-NO" b="1" dirty="0"/>
              <a:t>§ </a:t>
            </a:r>
            <a:r>
              <a:rPr lang="nb-NO" b="1" dirty="0" smtClean="0"/>
              <a:t>65 Ordning av stikkene: </a:t>
            </a:r>
            <a:r>
              <a:rPr lang="nb-NO" dirty="0" smtClean="0"/>
              <a:t>Spillefører kan ikke lenger kreve at et kort som er lagt feil vei legges rett vei, men i likhet med motspillerne kan han gjøre oppmerksom på det.</a:t>
            </a:r>
          </a:p>
          <a:p>
            <a:r>
              <a:rPr lang="nb-NO" b="1" dirty="0" smtClean="0"/>
              <a:t>§ 66 Gransking av stikk: </a:t>
            </a:r>
            <a:r>
              <a:rPr lang="nb-NO" dirty="0" smtClean="0"/>
              <a:t>Noen klargjøringer, men ikke endring i praksis. </a:t>
            </a:r>
          </a:p>
          <a:p>
            <a:r>
              <a:rPr lang="nb-NO" b="1" dirty="0" smtClean="0"/>
              <a:t>§ 67 Irregulære stikk: </a:t>
            </a:r>
            <a:r>
              <a:rPr lang="nb-NO" dirty="0" smtClean="0"/>
              <a:t>Nytt punkt </a:t>
            </a:r>
            <a:r>
              <a:rPr lang="nb-NO" b="1" dirty="0" smtClean="0"/>
              <a:t>§ 67B3 </a:t>
            </a:r>
            <a:r>
              <a:rPr lang="nb-NO" dirty="0" smtClean="0"/>
              <a:t>om når den feilende faktisk spilte et kort til stikket, men ikke har lagt det til de ferdigspilte stikkene. Dersom det ikke er spilt igjen legges det til riktig stikk. Er det spilt til et senere stikk og det er for sent å korrigere tildeles justert score.</a:t>
            </a:r>
          </a:p>
        </p:txBody>
      </p:sp>
      <p:sp>
        <p:nvSpPr>
          <p:cNvPr id="4" name="Footer Placeholder 3"/>
          <p:cNvSpPr>
            <a:spLocks noGrp="1"/>
          </p:cNvSpPr>
          <p:nvPr>
            <p:ph type="ftr" sz="quarter" idx="11"/>
          </p:nvPr>
        </p:nvSpPr>
        <p:spPr/>
        <p:txBody>
          <a:bodyPr/>
          <a:lstStyle/>
          <a:p>
            <a:r>
              <a:rPr lang="nb-NO" dirty="0" smtClean="0"/>
              <a:t>2017-lover, John Våge, </a:t>
            </a:r>
            <a:r>
              <a:rPr lang="nb-NO" dirty="0" err="1" smtClean="0"/>
              <a:t>NBF’s</a:t>
            </a:r>
            <a:r>
              <a:rPr lang="nb-NO" dirty="0" smtClean="0"/>
              <a:t> lovutvalg </a:t>
            </a:r>
            <a:endParaRPr lang="nb-NO" dirty="0"/>
          </a:p>
        </p:txBody>
      </p:sp>
      <p:sp>
        <p:nvSpPr>
          <p:cNvPr id="5" name="Slide Number Placeholder 4"/>
          <p:cNvSpPr>
            <a:spLocks noGrp="1"/>
          </p:cNvSpPr>
          <p:nvPr>
            <p:ph type="sldNum" sz="quarter" idx="12"/>
          </p:nvPr>
        </p:nvSpPr>
        <p:spPr/>
        <p:txBody>
          <a:bodyPr/>
          <a:lstStyle/>
          <a:p>
            <a:fld id="{811F7FF2-F88B-49DF-A497-C9D4E9D2E5DD}" type="slidenum">
              <a:rPr lang="nb-NO" smtClean="0"/>
              <a:pPr/>
              <a:t>29</a:t>
            </a:fld>
            <a:endParaRPr lang="nb-NO"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85210" y="6145213"/>
            <a:ext cx="476250" cy="4762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5771971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b="1" dirty="0" smtClean="0"/>
              <a:t>§ 7 – 11 Avvikling, korrigeringer etc.</a:t>
            </a:r>
            <a:endParaRPr lang="nb-NO" b="1" dirty="0"/>
          </a:p>
        </p:txBody>
      </p:sp>
      <p:sp>
        <p:nvSpPr>
          <p:cNvPr id="3" name="Content Placeholder 2"/>
          <p:cNvSpPr>
            <a:spLocks noGrp="1"/>
          </p:cNvSpPr>
          <p:nvPr>
            <p:ph idx="1"/>
          </p:nvPr>
        </p:nvSpPr>
        <p:spPr/>
        <p:txBody>
          <a:bodyPr/>
          <a:lstStyle/>
          <a:p>
            <a:r>
              <a:rPr lang="nb-NO" b="1" dirty="0"/>
              <a:t>§</a:t>
            </a:r>
            <a:r>
              <a:rPr lang="nb-NO" b="1" dirty="0" smtClean="0"/>
              <a:t>7 Kontroll av mapper og kort</a:t>
            </a:r>
            <a:r>
              <a:rPr lang="nb-NO" dirty="0" smtClean="0"/>
              <a:t>: Nytt; Mappen </a:t>
            </a:r>
            <a:r>
              <a:rPr lang="nb-NO" dirty="0"/>
              <a:t>skal ligge midt på bordet og riktig orientert til spillet er fullført </a:t>
            </a:r>
            <a:r>
              <a:rPr lang="nb-NO" dirty="0" smtClean="0"/>
              <a:t>(det er </a:t>
            </a:r>
            <a:r>
              <a:rPr lang="nb-NO" dirty="0"/>
              <a:t>egne regler for spill med </a:t>
            </a:r>
            <a:r>
              <a:rPr lang="nb-NO" dirty="0" smtClean="0"/>
              <a:t>skjermer, også dette har nok med juksesaken å gjøre). </a:t>
            </a:r>
            <a:r>
              <a:rPr lang="nb-NO" dirty="0"/>
              <a:t>Motstander kan tillate at </a:t>
            </a:r>
            <a:r>
              <a:rPr lang="nb-NO" dirty="0" smtClean="0"/>
              <a:t>en spiller </a:t>
            </a:r>
            <a:r>
              <a:rPr lang="nb-NO" dirty="0"/>
              <a:t>rører </a:t>
            </a:r>
            <a:r>
              <a:rPr lang="nb-NO" dirty="0" smtClean="0"/>
              <a:t>andres kort, var </a:t>
            </a:r>
            <a:r>
              <a:rPr lang="nb-NO" dirty="0"/>
              <a:t>før bare </a:t>
            </a:r>
            <a:r>
              <a:rPr lang="nb-NO" dirty="0" smtClean="0"/>
              <a:t>TL (bortsett fra spill av blindemann).</a:t>
            </a:r>
            <a:endParaRPr lang="nb-NO" dirty="0"/>
          </a:p>
          <a:p>
            <a:r>
              <a:rPr lang="nb-NO" b="1" dirty="0"/>
              <a:t>§ 8 </a:t>
            </a:r>
            <a:r>
              <a:rPr lang="nb-NO" b="1" dirty="0" smtClean="0"/>
              <a:t>Avvikling av rundene: </a:t>
            </a:r>
            <a:r>
              <a:rPr lang="nb-NO" dirty="0" smtClean="0"/>
              <a:t>Uendret.</a:t>
            </a:r>
            <a:endParaRPr lang="nb-NO" b="1" dirty="0" smtClean="0"/>
          </a:p>
          <a:p>
            <a:r>
              <a:rPr lang="nb-NO" b="1" dirty="0" smtClean="0"/>
              <a:t>§ 9 Fremgangsmåte etter en uregelmessighet: </a:t>
            </a:r>
            <a:r>
              <a:rPr lang="nb-NO" dirty="0" smtClean="0"/>
              <a:t>I praksis uendret, men bl.a. er noe mer om blindemanns rettigheter tatt inn her (står tilsvarende i andre lover).</a:t>
            </a:r>
            <a:endParaRPr lang="nb-NO" b="1" dirty="0" smtClean="0"/>
          </a:p>
          <a:p>
            <a:r>
              <a:rPr lang="nb-NO" b="1" dirty="0" smtClean="0"/>
              <a:t>§ 10 Fastsettelse av korrigering: </a:t>
            </a:r>
            <a:r>
              <a:rPr lang="nb-NO" dirty="0" smtClean="0"/>
              <a:t>Uendret.</a:t>
            </a:r>
            <a:endParaRPr lang="nb-NO" dirty="0"/>
          </a:p>
          <a:p>
            <a:r>
              <a:rPr lang="nb-NO" b="1" dirty="0"/>
              <a:t>§ 11 Tap av retten til korrigering</a:t>
            </a:r>
            <a:r>
              <a:rPr lang="nb-NO" dirty="0"/>
              <a:t>: Det klargjøres at dersom en side har fått gevinst av noe en motstander har gjort i uvitenhet om lovene (typisk der TL ikke ble tilkalt </a:t>
            </a:r>
            <a:r>
              <a:rPr lang="nb-NO" dirty="0" smtClean="0"/>
              <a:t>direkte) </a:t>
            </a:r>
            <a:r>
              <a:rPr lang="nb-NO" dirty="0"/>
              <a:t>justerer TL scoren ved å fjerne gevinsten, mens </a:t>
            </a:r>
            <a:r>
              <a:rPr lang="nb-NO" dirty="0" smtClean="0"/>
              <a:t>motstanderne </a:t>
            </a:r>
            <a:r>
              <a:rPr lang="nb-NO" dirty="0"/>
              <a:t>beholder scoren oppnådd ved bordet.</a:t>
            </a:r>
          </a:p>
          <a:p>
            <a:endParaRPr lang="nb-NO" dirty="0"/>
          </a:p>
        </p:txBody>
      </p:sp>
      <p:sp>
        <p:nvSpPr>
          <p:cNvPr id="4" name="Footer Placeholder 3"/>
          <p:cNvSpPr>
            <a:spLocks noGrp="1"/>
          </p:cNvSpPr>
          <p:nvPr>
            <p:ph type="ftr" sz="quarter" idx="11"/>
          </p:nvPr>
        </p:nvSpPr>
        <p:spPr/>
        <p:txBody>
          <a:bodyPr/>
          <a:lstStyle/>
          <a:p>
            <a:r>
              <a:rPr lang="nb-NO" dirty="0" smtClean="0"/>
              <a:t>2017-lover, John Våge, </a:t>
            </a:r>
            <a:r>
              <a:rPr lang="nb-NO" dirty="0" err="1" smtClean="0"/>
              <a:t>NBF’s</a:t>
            </a:r>
            <a:r>
              <a:rPr lang="nb-NO" dirty="0" smtClean="0"/>
              <a:t> lovutvalg </a:t>
            </a:r>
            <a:endParaRPr lang="nb-NO" dirty="0"/>
          </a:p>
        </p:txBody>
      </p:sp>
      <p:sp>
        <p:nvSpPr>
          <p:cNvPr id="5" name="Slide Number Placeholder 4"/>
          <p:cNvSpPr>
            <a:spLocks noGrp="1"/>
          </p:cNvSpPr>
          <p:nvPr>
            <p:ph type="sldNum" sz="quarter" idx="12"/>
          </p:nvPr>
        </p:nvSpPr>
        <p:spPr/>
        <p:txBody>
          <a:bodyPr/>
          <a:lstStyle/>
          <a:p>
            <a:fld id="{811F7FF2-F88B-49DF-A497-C9D4E9D2E5DD}" type="slidenum">
              <a:rPr lang="nb-NO" smtClean="0"/>
              <a:pPr/>
              <a:t>3</a:t>
            </a:fld>
            <a:endParaRPr lang="nb-NO"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85210" y="6145213"/>
            <a:ext cx="476250" cy="4762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5798207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b="1" dirty="0" smtClean="0"/>
              <a:t>§ 68 – 71 Krav og avståelse</a:t>
            </a:r>
            <a:endParaRPr lang="nb-NO" b="1" dirty="0"/>
          </a:p>
        </p:txBody>
      </p:sp>
      <p:sp>
        <p:nvSpPr>
          <p:cNvPr id="3" name="Content Placeholder 2"/>
          <p:cNvSpPr>
            <a:spLocks noGrp="1"/>
          </p:cNvSpPr>
          <p:nvPr>
            <p:ph idx="1"/>
          </p:nvPr>
        </p:nvSpPr>
        <p:spPr/>
        <p:txBody>
          <a:bodyPr/>
          <a:lstStyle/>
          <a:p>
            <a:r>
              <a:rPr lang="nb-NO" b="1" dirty="0"/>
              <a:t>§ </a:t>
            </a:r>
            <a:r>
              <a:rPr lang="nb-NO" b="1" dirty="0" smtClean="0"/>
              <a:t>68 Krav på eller avståelse av stikk: </a:t>
            </a:r>
            <a:r>
              <a:rPr lang="nb-NO" dirty="0" smtClean="0"/>
              <a:t>Fotnoten er tatt inn i loven. Den som gjør et krav skal i tillegg til å avgi en redegjørelse også vise kortene. En ganske stor endring i det som er ny </a:t>
            </a:r>
            <a:r>
              <a:rPr lang="nb-NO" b="1" dirty="0" smtClean="0"/>
              <a:t>§ 68D2b</a:t>
            </a:r>
            <a:r>
              <a:rPr lang="nb-NO" dirty="0" smtClean="0"/>
              <a:t>; Etter ønske fra den siden som ikke har gjort et krav (det er normalt de som kan tape på dette), og forutsatt at alle 4 spillerne (inkludert blindemann) er enige, kan spillet fortsettes. Scoren oppnådd blir stående og det opprinnelige kravet annulleres.</a:t>
            </a:r>
          </a:p>
          <a:p>
            <a:r>
              <a:rPr lang="nb-NO" b="1" dirty="0" smtClean="0"/>
              <a:t>§ 69 Godtatt krav eller avståelse: </a:t>
            </a:r>
            <a:r>
              <a:rPr lang="nb-NO" dirty="0" smtClean="0"/>
              <a:t>Kun klargjøringer. </a:t>
            </a:r>
          </a:p>
          <a:p>
            <a:r>
              <a:rPr lang="nb-NO" b="1" dirty="0" smtClean="0"/>
              <a:t>§ 70 Krav eller avståelse som ikke blir godtatt: </a:t>
            </a:r>
            <a:r>
              <a:rPr lang="nb-NO" dirty="0" smtClean="0"/>
              <a:t>Eneste endring er at beskrivelsen av ny spilleplan som «irrasjonell» i </a:t>
            </a:r>
            <a:r>
              <a:rPr lang="nb-NO" b="1" dirty="0" smtClean="0"/>
              <a:t>§ 70E1 </a:t>
            </a:r>
            <a:r>
              <a:rPr lang="nb-NO" dirty="0" smtClean="0"/>
              <a:t>er fjernet.</a:t>
            </a:r>
          </a:p>
          <a:p>
            <a:r>
              <a:rPr lang="nb-NO" b="1" dirty="0" smtClean="0"/>
              <a:t>§ 71 Annullering av avståelse: </a:t>
            </a:r>
            <a:r>
              <a:rPr lang="nb-NO" dirty="0" smtClean="0"/>
              <a:t>Kun endret nummerering.</a:t>
            </a:r>
          </a:p>
        </p:txBody>
      </p:sp>
      <p:sp>
        <p:nvSpPr>
          <p:cNvPr id="4" name="Footer Placeholder 3"/>
          <p:cNvSpPr>
            <a:spLocks noGrp="1"/>
          </p:cNvSpPr>
          <p:nvPr>
            <p:ph type="ftr" sz="quarter" idx="11"/>
          </p:nvPr>
        </p:nvSpPr>
        <p:spPr/>
        <p:txBody>
          <a:bodyPr/>
          <a:lstStyle/>
          <a:p>
            <a:r>
              <a:rPr lang="nb-NO" dirty="0" smtClean="0"/>
              <a:t>2017-lover, John Våge, </a:t>
            </a:r>
            <a:r>
              <a:rPr lang="nb-NO" dirty="0" err="1" smtClean="0"/>
              <a:t>NBF’s</a:t>
            </a:r>
            <a:r>
              <a:rPr lang="nb-NO" dirty="0" smtClean="0"/>
              <a:t> lovutvalg </a:t>
            </a:r>
            <a:endParaRPr lang="nb-NO" dirty="0"/>
          </a:p>
        </p:txBody>
      </p:sp>
      <p:sp>
        <p:nvSpPr>
          <p:cNvPr id="5" name="Slide Number Placeholder 4"/>
          <p:cNvSpPr>
            <a:spLocks noGrp="1"/>
          </p:cNvSpPr>
          <p:nvPr>
            <p:ph type="sldNum" sz="quarter" idx="12"/>
          </p:nvPr>
        </p:nvSpPr>
        <p:spPr/>
        <p:txBody>
          <a:bodyPr/>
          <a:lstStyle/>
          <a:p>
            <a:fld id="{811F7FF2-F88B-49DF-A497-C9D4E9D2E5DD}" type="slidenum">
              <a:rPr lang="nb-NO" smtClean="0"/>
              <a:pPr/>
              <a:t>30</a:t>
            </a:fld>
            <a:endParaRPr lang="nb-NO"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85210" y="6145213"/>
            <a:ext cx="476250" cy="4762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73406618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b="1" dirty="0" smtClean="0"/>
              <a:t>§ 72 – 74 Generelle prinsipper og oppførsel</a:t>
            </a:r>
            <a:endParaRPr lang="nb-NO" b="1" dirty="0"/>
          </a:p>
        </p:txBody>
      </p:sp>
      <p:sp>
        <p:nvSpPr>
          <p:cNvPr id="3" name="Content Placeholder 2"/>
          <p:cNvSpPr>
            <a:spLocks noGrp="1"/>
          </p:cNvSpPr>
          <p:nvPr>
            <p:ph idx="1"/>
          </p:nvPr>
        </p:nvSpPr>
        <p:spPr/>
        <p:txBody>
          <a:bodyPr/>
          <a:lstStyle/>
          <a:p>
            <a:r>
              <a:rPr lang="nb-NO" b="1" dirty="0"/>
              <a:t>§ </a:t>
            </a:r>
            <a:r>
              <a:rPr lang="nb-NO" b="1" dirty="0" smtClean="0"/>
              <a:t>72 Generelle prinsipper: </a:t>
            </a:r>
            <a:r>
              <a:rPr lang="nb-NO" dirty="0" smtClean="0"/>
              <a:t>Tidligere </a:t>
            </a:r>
            <a:r>
              <a:rPr lang="nb-NO" b="1" dirty="0" smtClean="0"/>
              <a:t>§ 23 </a:t>
            </a:r>
            <a:r>
              <a:rPr lang="nb-NO" dirty="0" smtClean="0"/>
              <a:t>er tatt inn som </a:t>
            </a:r>
            <a:r>
              <a:rPr lang="nb-NO" b="1" dirty="0" smtClean="0"/>
              <a:t>§ 72C Oppmerksomhet på mulig skade. </a:t>
            </a:r>
          </a:p>
          <a:p>
            <a:r>
              <a:rPr lang="nb-NO" b="1" dirty="0" smtClean="0"/>
              <a:t>§ 73 Kommunikasjon, tempo og villedning: </a:t>
            </a:r>
            <a:r>
              <a:rPr lang="nb-NO" dirty="0" smtClean="0"/>
              <a:t>Flere klargjøringer og noen nye lovhenvisninger. </a:t>
            </a:r>
          </a:p>
          <a:p>
            <a:r>
              <a:rPr lang="nb-NO" b="1" dirty="0" smtClean="0"/>
              <a:t>§ 74 Oppførsel og etikette: </a:t>
            </a:r>
            <a:r>
              <a:rPr lang="nb-NO" dirty="0" smtClean="0"/>
              <a:t>Eneste endring er at det er tilføyd «uvedkommende» for å beskrive handling som kan ergre eller sjenere andre (tidligere kunne man kverulere med at f.eks. en plagsom </a:t>
            </a:r>
            <a:r>
              <a:rPr lang="nb-NO" dirty="0" err="1" smtClean="0"/>
              <a:t>sperremelding</a:t>
            </a:r>
            <a:r>
              <a:rPr lang="nb-NO" dirty="0" smtClean="0"/>
              <a:t> eller straffedobling sjenerte eller ergret motstanderen…).</a:t>
            </a:r>
          </a:p>
        </p:txBody>
      </p:sp>
      <p:sp>
        <p:nvSpPr>
          <p:cNvPr id="4" name="Footer Placeholder 3"/>
          <p:cNvSpPr>
            <a:spLocks noGrp="1"/>
          </p:cNvSpPr>
          <p:nvPr>
            <p:ph type="ftr" sz="quarter" idx="11"/>
          </p:nvPr>
        </p:nvSpPr>
        <p:spPr/>
        <p:txBody>
          <a:bodyPr/>
          <a:lstStyle/>
          <a:p>
            <a:r>
              <a:rPr lang="nb-NO" dirty="0" smtClean="0"/>
              <a:t>2017-lover, John Våge, </a:t>
            </a:r>
            <a:r>
              <a:rPr lang="nb-NO" dirty="0" err="1" smtClean="0"/>
              <a:t>NBF’s</a:t>
            </a:r>
            <a:r>
              <a:rPr lang="nb-NO" dirty="0" smtClean="0"/>
              <a:t> lovutvalg </a:t>
            </a:r>
            <a:endParaRPr lang="nb-NO" dirty="0"/>
          </a:p>
        </p:txBody>
      </p:sp>
      <p:sp>
        <p:nvSpPr>
          <p:cNvPr id="5" name="Slide Number Placeholder 4"/>
          <p:cNvSpPr>
            <a:spLocks noGrp="1"/>
          </p:cNvSpPr>
          <p:nvPr>
            <p:ph type="sldNum" sz="quarter" idx="12"/>
          </p:nvPr>
        </p:nvSpPr>
        <p:spPr/>
        <p:txBody>
          <a:bodyPr/>
          <a:lstStyle/>
          <a:p>
            <a:fld id="{811F7FF2-F88B-49DF-A497-C9D4E9D2E5DD}" type="slidenum">
              <a:rPr lang="nb-NO" smtClean="0"/>
              <a:pPr/>
              <a:t>31</a:t>
            </a:fld>
            <a:endParaRPr lang="nb-NO"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85210" y="6145213"/>
            <a:ext cx="476250" cy="4762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98424500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b="1" dirty="0" smtClean="0"/>
              <a:t>§ 75 Feil forklaring eller feil melding</a:t>
            </a:r>
            <a:endParaRPr lang="nb-NO" b="1" dirty="0"/>
          </a:p>
        </p:txBody>
      </p:sp>
      <p:sp>
        <p:nvSpPr>
          <p:cNvPr id="3" name="Content Placeholder 2"/>
          <p:cNvSpPr>
            <a:spLocks noGrp="1"/>
          </p:cNvSpPr>
          <p:nvPr>
            <p:ph idx="1"/>
          </p:nvPr>
        </p:nvSpPr>
        <p:spPr/>
        <p:txBody>
          <a:bodyPr/>
          <a:lstStyle/>
          <a:p>
            <a:r>
              <a:rPr lang="nb-NO" b="1" dirty="0"/>
              <a:t>§ </a:t>
            </a:r>
            <a:r>
              <a:rPr lang="nb-NO" b="1" dirty="0" smtClean="0"/>
              <a:t>75: </a:t>
            </a:r>
            <a:r>
              <a:rPr lang="nb-NO" dirty="0" smtClean="0"/>
              <a:t>Eksempelet som tidligere var her (Nord åpnet 1NT, Syd meldte 2ru, forklart som majorsøk, ment som naturlig spillemelding) er fjernet. </a:t>
            </a:r>
          </a:p>
          <a:p>
            <a:r>
              <a:rPr lang="nb-NO" b="1" dirty="0" smtClean="0"/>
              <a:t>§ 75B2: </a:t>
            </a:r>
            <a:r>
              <a:rPr lang="nb-NO" dirty="0" smtClean="0"/>
              <a:t>Nytt punkt som sier det samme som </a:t>
            </a:r>
            <a:r>
              <a:rPr lang="nb-NO" b="1" dirty="0" smtClean="0"/>
              <a:t>§ 20F4 </a:t>
            </a:r>
            <a:r>
              <a:rPr lang="nb-NO" dirty="0" smtClean="0"/>
              <a:t>(spiller som har forklart feil må tilkalle TL før utspillet og kan gjøre det tidligere). </a:t>
            </a:r>
          </a:p>
          <a:p>
            <a:r>
              <a:rPr lang="nb-NO" b="1" dirty="0" smtClean="0"/>
              <a:t>§ 75B3: </a:t>
            </a:r>
            <a:r>
              <a:rPr lang="nb-NO" dirty="0" smtClean="0"/>
              <a:t>Nytt punkt, som sier det samme som før om hva en spiller skal gjøre etter at makkeren har forklart feil.</a:t>
            </a:r>
          </a:p>
          <a:p>
            <a:r>
              <a:rPr lang="nb-NO" b="1" dirty="0" smtClean="0"/>
              <a:t>§ 75D </a:t>
            </a:r>
            <a:r>
              <a:rPr lang="nb-NO" b="1" dirty="0" err="1" smtClean="0"/>
              <a:t>TL’s</a:t>
            </a:r>
            <a:r>
              <a:rPr lang="nb-NO" b="1" dirty="0" smtClean="0"/>
              <a:t> beslutning: </a:t>
            </a:r>
            <a:r>
              <a:rPr lang="nb-NO" dirty="0" smtClean="0"/>
              <a:t>Nytt punkt. Det klargjøres bl.a. at det er et regelbrudd å beskrive en avtale uten at det finnes en felles forståelse og at TL skal justere basert på at motstanderne har fått riktig informasjon. </a:t>
            </a:r>
          </a:p>
        </p:txBody>
      </p:sp>
      <p:sp>
        <p:nvSpPr>
          <p:cNvPr id="4" name="Footer Placeholder 3"/>
          <p:cNvSpPr>
            <a:spLocks noGrp="1"/>
          </p:cNvSpPr>
          <p:nvPr>
            <p:ph type="ftr" sz="quarter" idx="11"/>
          </p:nvPr>
        </p:nvSpPr>
        <p:spPr/>
        <p:txBody>
          <a:bodyPr/>
          <a:lstStyle/>
          <a:p>
            <a:r>
              <a:rPr lang="nb-NO" dirty="0" smtClean="0"/>
              <a:t>2017-lover, John Våge, </a:t>
            </a:r>
            <a:r>
              <a:rPr lang="nb-NO" dirty="0" err="1" smtClean="0"/>
              <a:t>NBF’s</a:t>
            </a:r>
            <a:r>
              <a:rPr lang="nb-NO" dirty="0" smtClean="0"/>
              <a:t> lovutvalg </a:t>
            </a:r>
            <a:endParaRPr lang="nb-NO" dirty="0"/>
          </a:p>
        </p:txBody>
      </p:sp>
      <p:sp>
        <p:nvSpPr>
          <p:cNvPr id="5" name="Slide Number Placeholder 4"/>
          <p:cNvSpPr>
            <a:spLocks noGrp="1"/>
          </p:cNvSpPr>
          <p:nvPr>
            <p:ph type="sldNum" sz="quarter" idx="12"/>
          </p:nvPr>
        </p:nvSpPr>
        <p:spPr/>
        <p:txBody>
          <a:bodyPr/>
          <a:lstStyle/>
          <a:p>
            <a:fld id="{811F7FF2-F88B-49DF-A497-C9D4E9D2E5DD}" type="slidenum">
              <a:rPr lang="nb-NO" smtClean="0"/>
              <a:pPr/>
              <a:t>32</a:t>
            </a:fld>
            <a:endParaRPr lang="nb-NO"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85210" y="6145213"/>
            <a:ext cx="476250" cy="4762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27805051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b="1" dirty="0" smtClean="0"/>
              <a:t>§ 76 - 79 Tilskuere og scoring</a:t>
            </a:r>
            <a:endParaRPr lang="nb-NO" b="1" dirty="0"/>
          </a:p>
        </p:txBody>
      </p:sp>
      <p:sp>
        <p:nvSpPr>
          <p:cNvPr id="3" name="Content Placeholder 2"/>
          <p:cNvSpPr>
            <a:spLocks noGrp="1"/>
          </p:cNvSpPr>
          <p:nvPr>
            <p:ph idx="1"/>
          </p:nvPr>
        </p:nvSpPr>
        <p:spPr/>
        <p:txBody>
          <a:bodyPr/>
          <a:lstStyle/>
          <a:p>
            <a:r>
              <a:rPr lang="nb-NO" b="1" dirty="0"/>
              <a:t>§ </a:t>
            </a:r>
            <a:r>
              <a:rPr lang="nb-NO" b="1" dirty="0" smtClean="0"/>
              <a:t>76 Tilskuere: </a:t>
            </a:r>
            <a:r>
              <a:rPr lang="nb-NO" dirty="0" smtClean="0"/>
              <a:t>Kun små justeringer. </a:t>
            </a:r>
          </a:p>
          <a:p>
            <a:r>
              <a:rPr lang="nb-NO" b="1" dirty="0" smtClean="0"/>
              <a:t>§ 77 Scoringstabell for turneringsbridge: </a:t>
            </a:r>
            <a:r>
              <a:rPr lang="nb-NO" dirty="0" smtClean="0"/>
              <a:t>Uendret. </a:t>
            </a:r>
          </a:p>
          <a:p>
            <a:r>
              <a:rPr lang="nb-NO" b="1" dirty="0" smtClean="0"/>
              <a:t>§ 78 Utregningsmetoder: </a:t>
            </a:r>
            <a:r>
              <a:rPr lang="nb-NO" dirty="0" smtClean="0"/>
              <a:t>Uendret bortsett fra at 0 – 10 poeng = 0 IMP er tatt inn i IMP - tabellen.</a:t>
            </a:r>
          </a:p>
          <a:p>
            <a:r>
              <a:rPr lang="nb-NO" b="1" dirty="0" smtClean="0"/>
              <a:t>§ 79 Vunne stikk: </a:t>
            </a:r>
            <a:r>
              <a:rPr lang="nb-NO" dirty="0" smtClean="0"/>
              <a:t>Noen klargjøringer. Et nytt punkt </a:t>
            </a:r>
            <a:r>
              <a:rPr lang="nb-NO" b="1" dirty="0" smtClean="0"/>
              <a:t>§ 79B3 </a:t>
            </a:r>
            <a:r>
              <a:rPr lang="nb-NO" dirty="0" smtClean="0"/>
              <a:t>som sier at dersom TL ikke blir tilkalt før runden er slutt, skal han kun endre scoren for begge sider når han er klart overbevist om resultatet oppnådd ved bordet. Ellers bør det registrerte resultatet stå, eller redusere scoren for den ene siden uten å øke den for den andre. </a:t>
            </a:r>
          </a:p>
        </p:txBody>
      </p:sp>
      <p:sp>
        <p:nvSpPr>
          <p:cNvPr id="4" name="Footer Placeholder 3"/>
          <p:cNvSpPr>
            <a:spLocks noGrp="1"/>
          </p:cNvSpPr>
          <p:nvPr>
            <p:ph type="ftr" sz="quarter" idx="11"/>
          </p:nvPr>
        </p:nvSpPr>
        <p:spPr/>
        <p:txBody>
          <a:bodyPr/>
          <a:lstStyle/>
          <a:p>
            <a:r>
              <a:rPr lang="nb-NO" dirty="0" smtClean="0"/>
              <a:t>2017-lover, John Våge, </a:t>
            </a:r>
            <a:r>
              <a:rPr lang="nb-NO" dirty="0" err="1" smtClean="0"/>
              <a:t>NBF’s</a:t>
            </a:r>
            <a:r>
              <a:rPr lang="nb-NO" dirty="0" smtClean="0"/>
              <a:t> lovutvalg </a:t>
            </a:r>
            <a:endParaRPr lang="nb-NO" dirty="0"/>
          </a:p>
        </p:txBody>
      </p:sp>
      <p:sp>
        <p:nvSpPr>
          <p:cNvPr id="5" name="Slide Number Placeholder 4"/>
          <p:cNvSpPr>
            <a:spLocks noGrp="1"/>
          </p:cNvSpPr>
          <p:nvPr>
            <p:ph type="sldNum" sz="quarter" idx="12"/>
          </p:nvPr>
        </p:nvSpPr>
        <p:spPr/>
        <p:txBody>
          <a:bodyPr/>
          <a:lstStyle/>
          <a:p>
            <a:fld id="{811F7FF2-F88B-49DF-A497-C9D4E9D2E5DD}" type="slidenum">
              <a:rPr lang="nb-NO" smtClean="0"/>
              <a:pPr/>
              <a:t>33</a:t>
            </a:fld>
            <a:endParaRPr lang="nb-NO"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85210" y="6145213"/>
            <a:ext cx="476250" cy="4762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55134275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b="1" dirty="0" smtClean="0"/>
              <a:t>§ 80 - 85 Organisasjon og korrigeringer</a:t>
            </a:r>
            <a:endParaRPr lang="nb-NO" b="1" dirty="0"/>
          </a:p>
        </p:txBody>
      </p:sp>
      <p:sp>
        <p:nvSpPr>
          <p:cNvPr id="3" name="Content Placeholder 2"/>
          <p:cNvSpPr>
            <a:spLocks noGrp="1"/>
          </p:cNvSpPr>
          <p:nvPr>
            <p:ph idx="1"/>
          </p:nvPr>
        </p:nvSpPr>
        <p:spPr/>
        <p:txBody>
          <a:bodyPr/>
          <a:lstStyle/>
          <a:p>
            <a:r>
              <a:rPr lang="nb-NO" b="1" dirty="0"/>
              <a:t>§ </a:t>
            </a:r>
            <a:r>
              <a:rPr lang="nb-NO" b="1" dirty="0" smtClean="0"/>
              <a:t>80 Reguleringer og organisasjon: </a:t>
            </a:r>
            <a:r>
              <a:rPr lang="nb-NO" dirty="0" smtClean="0"/>
              <a:t>Kun små justeringer. </a:t>
            </a:r>
          </a:p>
          <a:p>
            <a:r>
              <a:rPr lang="nb-NO" b="1" dirty="0" smtClean="0"/>
              <a:t>§ 81 Turneringslederen: </a:t>
            </a:r>
            <a:r>
              <a:rPr lang="nb-NO" dirty="0" smtClean="0"/>
              <a:t>Kun en klargjøring i </a:t>
            </a:r>
            <a:r>
              <a:rPr lang="nb-NO" b="1" dirty="0" smtClean="0"/>
              <a:t>§ 81C3 </a:t>
            </a:r>
            <a:r>
              <a:rPr lang="nb-NO" dirty="0" smtClean="0"/>
              <a:t>av fristene for retting av feil. </a:t>
            </a:r>
          </a:p>
          <a:p>
            <a:r>
              <a:rPr lang="nb-NO" b="1" dirty="0" smtClean="0"/>
              <a:t>§ 82 Korrigering av feil i fremgangsmåten: </a:t>
            </a:r>
            <a:r>
              <a:rPr lang="nb-NO" dirty="0" smtClean="0"/>
              <a:t>Uendret.</a:t>
            </a:r>
          </a:p>
          <a:p>
            <a:r>
              <a:rPr lang="nb-NO" b="1" dirty="0" smtClean="0"/>
              <a:t>§ 83 Orientere om retten til å appellere: </a:t>
            </a:r>
            <a:r>
              <a:rPr lang="nb-NO" dirty="0" smtClean="0"/>
              <a:t>Uendret, noen mindre forbedringer av gammel oversettelse. </a:t>
            </a:r>
          </a:p>
          <a:p>
            <a:r>
              <a:rPr lang="nb-NO" b="1" dirty="0" smtClean="0"/>
              <a:t>§ 84 Avgjørelser når det er enighet om fakta: </a:t>
            </a:r>
            <a:r>
              <a:rPr lang="nb-NO" dirty="0" smtClean="0"/>
              <a:t>Uendret.</a:t>
            </a:r>
          </a:p>
          <a:p>
            <a:r>
              <a:rPr lang="nb-NO" b="1" dirty="0"/>
              <a:t>§ </a:t>
            </a:r>
            <a:r>
              <a:rPr lang="nb-NO" b="1" dirty="0" smtClean="0"/>
              <a:t>85 </a:t>
            </a:r>
            <a:r>
              <a:rPr lang="nb-NO" b="1" dirty="0"/>
              <a:t>Avgjørelser når det er </a:t>
            </a:r>
            <a:r>
              <a:rPr lang="nb-NO" b="1" dirty="0" smtClean="0"/>
              <a:t>uenighet </a:t>
            </a:r>
            <a:r>
              <a:rPr lang="nb-NO" b="1" dirty="0"/>
              <a:t>om fakta: </a:t>
            </a:r>
            <a:r>
              <a:rPr lang="nb-NO" dirty="0"/>
              <a:t>Uendret.</a:t>
            </a:r>
          </a:p>
          <a:p>
            <a:endParaRPr lang="nb-NO" dirty="0" smtClean="0"/>
          </a:p>
        </p:txBody>
      </p:sp>
      <p:sp>
        <p:nvSpPr>
          <p:cNvPr id="4" name="Footer Placeholder 3"/>
          <p:cNvSpPr>
            <a:spLocks noGrp="1"/>
          </p:cNvSpPr>
          <p:nvPr>
            <p:ph type="ftr" sz="quarter" idx="11"/>
          </p:nvPr>
        </p:nvSpPr>
        <p:spPr/>
        <p:txBody>
          <a:bodyPr/>
          <a:lstStyle/>
          <a:p>
            <a:r>
              <a:rPr lang="nb-NO" dirty="0" smtClean="0"/>
              <a:t>2017-lover, John Våge, </a:t>
            </a:r>
            <a:r>
              <a:rPr lang="nb-NO" dirty="0" err="1" smtClean="0"/>
              <a:t>NBF’s</a:t>
            </a:r>
            <a:r>
              <a:rPr lang="nb-NO" dirty="0" smtClean="0"/>
              <a:t> lovutvalg </a:t>
            </a:r>
            <a:endParaRPr lang="nb-NO" dirty="0"/>
          </a:p>
        </p:txBody>
      </p:sp>
      <p:sp>
        <p:nvSpPr>
          <p:cNvPr id="5" name="Slide Number Placeholder 4"/>
          <p:cNvSpPr>
            <a:spLocks noGrp="1"/>
          </p:cNvSpPr>
          <p:nvPr>
            <p:ph type="sldNum" sz="quarter" idx="12"/>
          </p:nvPr>
        </p:nvSpPr>
        <p:spPr/>
        <p:txBody>
          <a:bodyPr/>
          <a:lstStyle/>
          <a:p>
            <a:fld id="{811F7FF2-F88B-49DF-A497-C9D4E9D2E5DD}" type="slidenum">
              <a:rPr lang="nb-NO" smtClean="0"/>
              <a:pPr/>
              <a:t>34</a:t>
            </a:fld>
            <a:endParaRPr lang="nb-NO"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85210" y="6145213"/>
            <a:ext cx="476250" cy="4762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59683381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b="1" dirty="0" smtClean="0"/>
              <a:t>§ 86 Lagturneringer</a:t>
            </a:r>
            <a:endParaRPr lang="nb-NO" b="1" dirty="0"/>
          </a:p>
        </p:txBody>
      </p:sp>
      <p:sp>
        <p:nvSpPr>
          <p:cNvPr id="3" name="Content Placeholder 2"/>
          <p:cNvSpPr>
            <a:spLocks noGrp="1"/>
          </p:cNvSpPr>
          <p:nvPr>
            <p:ph idx="1"/>
          </p:nvPr>
        </p:nvSpPr>
        <p:spPr/>
        <p:txBody>
          <a:bodyPr/>
          <a:lstStyle/>
          <a:p>
            <a:r>
              <a:rPr lang="nb-NO" dirty="0" smtClean="0"/>
              <a:t>Ny tittel og hele loven er omstrukturert. </a:t>
            </a:r>
          </a:p>
          <a:p>
            <a:r>
              <a:rPr lang="nb-NO" b="1" dirty="0" smtClean="0"/>
              <a:t>§ 86B </a:t>
            </a:r>
            <a:r>
              <a:rPr lang="nb-NO" dirty="0" smtClean="0"/>
              <a:t>Resultat er oppnådd på det andre bordet: Det er innskjerpet at TL </a:t>
            </a:r>
            <a:r>
              <a:rPr lang="nb-NO" b="1" dirty="0" smtClean="0"/>
              <a:t>skal</a:t>
            </a:r>
            <a:r>
              <a:rPr lang="nb-NO" dirty="0" smtClean="0"/>
              <a:t> ta hensyn til resultatet fra det andre bordet ved tildeling av justert resultat i IMP eller totalpoeng. Et «klart fordelaktig resultat» er uavhengig av størrelsen på scoren. Det kan f.eks. være snakk om et «umulig» overstikk takket være en </a:t>
            </a:r>
            <a:r>
              <a:rPr lang="nb-NO" dirty="0" err="1" smtClean="0"/>
              <a:t>revoke</a:t>
            </a:r>
            <a:r>
              <a:rPr lang="nb-NO" dirty="0" smtClean="0"/>
              <a:t>, som normalt er verdt 1 IMP (om f.eks. begge sider er ikke-feilende og det gis IMP-korreksjon bør det da gis +2/+4 IMP). Et «klart fordelaktig resultat» fra det andre bordet skal også </a:t>
            </a:r>
            <a:r>
              <a:rPr lang="nb-NO" dirty="0" err="1" smtClean="0"/>
              <a:t>hensyntas</a:t>
            </a:r>
            <a:r>
              <a:rPr lang="nb-NO" dirty="0" smtClean="0"/>
              <a:t> om det er til fordel for de som på dette bordet er feilende side.</a:t>
            </a:r>
          </a:p>
          <a:p>
            <a:r>
              <a:rPr lang="nb-NO" dirty="0" smtClean="0"/>
              <a:t>Nytt avsnitt </a:t>
            </a:r>
            <a:r>
              <a:rPr lang="nb-NO" b="1" dirty="0" smtClean="0"/>
              <a:t>§ 86B2 </a:t>
            </a:r>
            <a:r>
              <a:rPr lang="nb-NO" dirty="0" smtClean="0"/>
              <a:t>som omhandler situasjonen når flere resultat er oppnådd på et eller flere bord. Underpunktene a-c omhandler da henholdsvis når ingen, den ene eller begge sidene regnes som feilende.</a:t>
            </a:r>
            <a:endParaRPr lang="nb-NO" dirty="0"/>
          </a:p>
          <a:p>
            <a:endParaRPr lang="nb-NO" dirty="0" smtClean="0"/>
          </a:p>
        </p:txBody>
      </p:sp>
      <p:sp>
        <p:nvSpPr>
          <p:cNvPr id="4" name="Footer Placeholder 3"/>
          <p:cNvSpPr>
            <a:spLocks noGrp="1"/>
          </p:cNvSpPr>
          <p:nvPr>
            <p:ph type="ftr" sz="quarter" idx="11"/>
          </p:nvPr>
        </p:nvSpPr>
        <p:spPr/>
        <p:txBody>
          <a:bodyPr/>
          <a:lstStyle/>
          <a:p>
            <a:r>
              <a:rPr lang="nb-NO" dirty="0" smtClean="0"/>
              <a:t>2017-lover, John Våge, </a:t>
            </a:r>
            <a:r>
              <a:rPr lang="nb-NO" dirty="0" err="1" smtClean="0"/>
              <a:t>NBF’s</a:t>
            </a:r>
            <a:r>
              <a:rPr lang="nb-NO" dirty="0" smtClean="0"/>
              <a:t> lovutvalg </a:t>
            </a:r>
            <a:endParaRPr lang="nb-NO" dirty="0"/>
          </a:p>
        </p:txBody>
      </p:sp>
      <p:sp>
        <p:nvSpPr>
          <p:cNvPr id="5" name="Slide Number Placeholder 4"/>
          <p:cNvSpPr>
            <a:spLocks noGrp="1"/>
          </p:cNvSpPr>
          <p:nvPr>
            <p:ph type="sldNum" sz="quarter" idx="12"/>
          </p:nvPr>
        </p:nvSpPr>
        <p:spPr/>
        <p:txBody>
          <a:bodyPr/>
          <a:lstStyle/>
          <a:p>
            <a:fld id="{811F7FF2-F88B-49DF-A497-C9D4E9D2E5DD}" type="slidenum">
              <a:rPr lang="nb-NO" smtClean="0"/>
              <a:pPr/>
              <a:t>35</a:t>
            </a:fld>
            <a:endParaRPr lang="nb-NO"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85210" y="6145213"/>
            <a:ext cx="476250" cy="4762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50348840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b="1" dirty="0" smtClean="0"/>
              <a:t>§ 87 - 93</a:t>
            </a:r>
            <a:endParaRPr lang="nb-NO" b="1" dirty="0"/>
          </a:p>
        </p:txBody>
      </p:sp>
      <p:sp>
        <p:nvSpPr>
          <p:cNvPr id="3" name="Content Placeholder 2"/>
          <p:cNvSpPr>
            <a:spLocks noGrp="1"/>
          </p:cNvSpPr>
          <p:nvPr>
            <p:ph idx="1"/>
          </p:nvPr>
        </p:nvSpPr>
        <p:spPr/>
        <p:txBody>
          <a:bodyPr/>
          <a:lstStyle/>
          <a:p>
            <a:r>
              <a:rPr lang="nb-NO" b="1" dirty="0" smtClean="0"/>
              <a:t>§ 87 Feilsortert mappe:</a:t>
            </a:r>
            <a:r>
              <a:rPr lang="nb-NO" dirty="0" smtClean="0"/>
              <a:t> Det skilles nå mellom par/singel- og lagturneringer, men innholdet er i praksis uendret. </a:t>
            </a:r>
          </a:p>
          <a:p>
            <a:r>
              <a:rPr lang="nb-NO" b="1" dirty="0" smtClean="0"/>
              <a:t>§ 88 Tildeling av erstatningspoeng: </a:t>
            </a:r>
            <a:r>
              <a:rPr lang="nb-NO" dirty="0" smtClean="0"/>
              <a:t>Uendret.</a:t>
            </a:r>
          </a:p>
          <a:p>
            <a:r>
              <a:rPr lang="nb-NO" b="1" dirty="0" smtClean="0"/>
              <a:t>§ 89 Korrigering i singelturneringer: </a:t>
            </a:r>
            <a:r>
              <a:rPr lang="nb-NO" dirty="0" smtClean="0"/>
              <a:t>Uendret.</a:t>
            </a:r>
          </a:p>
          <a:p>
            <a:r>
              <a:rPr lang="nb-NO" b="1" dirty="0" smtClean="0"/>
              <a:t>§ 90 Prosedyrestraff: </a:t>
            </a:r>
            <a:r>
              <a:rPr lang="nb-NO" dirty="0" smtClean="0"/>
              <a:t>Uendret bortsett fra tittelen (var i 2007-lovene feilaktig oversatt til disiplinærstraff).</a:t>
            </a:r>
          </a:p>
          <a:p>
            <a:r>
              <a:rPr lang="nb-NO" b="1" dirty="0" smtClean="0"/>
              <a:t>§ 91 Straff eller utelukkelse: </a:t>
            </a:r>
            <a:r>
              <a:rPr lang="nb-NO" dirty="0" smtClean="0"/>
              <a:t>I praksis uendret.</a:t>
            </a:r>
          </a:p>
          <a:p>
            <a:r>
              <a:rPr lang="nb-NO" b="1" dirty="0" smtClean="0"/>
              <a:t>§ 92 Retten til å appellere: </a:t>
            </a:r>
            <a:r>
              <a:rPr lang="nb-NO" dirty="0" smtClean="0"/>
              <a:t>Uendret bortsett fra at det klargjøres at også andre anmodninger om ny behandling omfattes.</a:t>
            </a:r>
          </a:p>
          <a:p>
            <a:r>
              <a:rPr lang="nb-NO" b="1" dirty="0" smtClean="0"/>
              <a:t>§ 93 Fremgangsmåte ved appeller: </a:t>
            </a:r>
            <a:r>
              <a:rPr lang="nb-NO" dirty="0" smtClean="0"/>
              <a:t>Uendret bortsett fra at det også her åpnes for andre løsninger enn tradisjonelle appellutvalg.</a:t>
            </a:r>
            <a:endParaRPr lang="nb-NO" dirty="0"/>
          </a:p>
          <a:p>
            <a:endParaRPr lang="nb-NO" dirty="0" smtClean="0"/>
          </a:p>
        </p:txBody>
      </p:sp>
      <p:sp>
        <p:nvSpPr>
          <p:cNvPr id="4" name="Footer Placeholder 3"/>
          <p:cNvSpPr>
            <a:spLocks noGrp="1"/>
          </p:cNvSpPr>
          <p:nvPr>
            <p:ph type="ftr" sz="quarter" idx="11"/>
          </p:nvPr>
        </p:nvSpPr>
        <p:spPr/>
        <p:txBody>
          <a:bodyPr/>
          <a:lstStyle/>
          <a:p>
            <a:r>
              <a:rPr lang="nb-NO" dirty="0" smtClean="0"/>
              <a:t>2017-lover, John Våge, </a:t>
            </a:r>
            <a:r>
              <a:rPr lang="nb-NO" dirty="0" err="1" smtClean="0"/>
              <a:t>NBF’s</a:t>
            </a:r>
            <a:r>
              <a:rPr lang="nb-NO" dirty="0" smtClean="0"/>
              <a:t> lovutvalg </a:t>
            </a:r>
            <a:endParaRPr lang="nb-NO" dirty="0"/>
          </a:p>
        </p:txBody>
      </p:sp>
      <p:sp>
        <p:nvSpPr>
          <p:cNvPr id="5" name="Slide Number Placeholder 4"/>
          <p:cNvSpPr>
            <a:spLocks noGrp="1"/>
          </p:cNvSpPr>
          <p:nvPr>
            <p:ph type="sldNum" sz="quarter" idx="12"/>
          </p:nvPr>
        </p:nvSpPr>
        <p:spPr/>
        <p:txBody>
          <a:bodyPr/>
          <a:lstStyle/>
          <a:p>
            <a:fld id="{811F7FF2-F88B-49DF-A497-C9D4E9D2E5DD}" type="slidenum">
              <a:rPr lang="nb-NO" smtClean="0"/>
              <a:pPr/>
              <a:t>36</a:t>
            </a:fld>
            <a:endParaRPr lang="nb-NO"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85210" y="6145213"/>
            <a:ext cx="476250" cy="4762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6508448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853346" y="289157"/>
            <a:ext cx="7434877" cy="724303"/>
          </a:xfrm>
        </p:spPr>
        <p:txBody>
          <a:bodyPr/>
          <a:lstStyle/>
          <a:p>
            <a:r>
              <a:rPr lang="nb-NO" b="1" dirty="0" smtClean="0"/>
              <a:t>§ 12 </a:t>
            </a:r>
            <a:r>
              <a:rPr lang="nb-NO" b="1" dirty="0" err="1" smtClean="0"/>
              <a:t>TL’s</a:t>
            </a:r>
            <a:r>
              <a:rPr lang="nb-NO" b="1" dirty="0" smtClean="0"/>
              <a:t> myndighet til å bruke skjønn</a:t>
            </a:r>
            <a:endParaRPr lang="nb-NO" b="1" dirty="0"/>
          </a:p>
        </p:txBody>
      </p:sp>
      <p:sp>
        <p:nvSpPr>
          <p:cNvPr id="3" name="Content Placeholder 2"/>
          <p:cNvSpPr>
            <a:spLocks noGrp="1"/>
          </p:cNvSpPr>
          <p:nvPr>
            <p:ph idx="1"/>
          </p:nvPr>
        </p:nvSpPr>
        <p:spPr>
          <a:xfrm>
            <a:off x="853346" y="1272540"/>
            <a:ext cx="7434877" cy="4910418"/>
          </a:xfrm>
        </p:spPr>
        <p:txBody>
          <a:bodyPr/>
          <a:lstStyle/>
          <a:p>
            <a:r>
              <a:rPr lang="nb-NO" dirty="0" smtClean="0"/>
              <a:t>I denne loven, som er ganske sentral, har det skjedd en viktig endring som er lett å overse. Dette vises kanskje klarest med et eksempel:</a:t>
            </a:r>
          </a:p>
          <a:p>
            <a:r>
              <a:rPr lang="nb-NO" dirty="0" smtClean="0"/>
              <a:t>I parturnering er N/S på vei mot slem. I det Nord tenker på om han skal slå av i 6hj eller prøve 7hj høres det klart og tydelig fra nabobordet «Din …., 7hj er kabal!», som aktuelt stemmer (det kreves ingen finesser e.l.). Hvordan dømmes det utfra gammel og ny lov (ser her bort fra den høyrøstede personen)? </a:t>
            </a:r>
          </a:p>
          <a:p>
            <a:r>
              <a:rPr lang="nb-NO" b="1" dirty="0" smtClean="0"/>
              <a:t>Med 2007 lovene var det nok rett å gi begge parene 60%, nå bør det vurderes hvordan henholdsvis 6hj og 7hj ville scoret. I praksis ga disse N/S henholdsvis 84 og 97%, så Ø/V bør ikke få mer enn 16% (6hj N/S med 13) selv om de er ikke-feilende.</a:t>
            </a:r>
          </a:p>
          <a:p>
            <a:endParaRPr lang="nb-NO" dirty="0" smtClean="0"/>
          </a:p>
        </p:txBody>
      </p:sp>
      <p:sp>
        <p:nvSpPr>
          <p:cNvPr id="4" name="Footer Placeholder 3"/>
          <p:cNvSpPr>
            <a:spLocks noGrp="1"/>
          </p:cNvSpPr>
          <p:nvPr>
            <p:ph type="ftr" sz="quarter" idx="11"/>
          </p:nvPr>
        </p:nvSpPr>
        <p:spPr/>
        <p:txBody>
          <a:bodyPr/>
          <a:lstStyle/>
          <a:p>
            <a:r>
              <a:rPr lang="nb-NO" dirty="0" smtClean="0"/>
              <a:t>2017-lover, John Våge, </a:t>
            </a:r>
            <a:r>
              <a:rPr lang="nb-NO" dirty="0" err="1" smtClean="0"/>
              <a:t>NBF’s</a:t>
            </a:r>
            <a:r>
              <a:rPr lang="nb-NO" dirty="0" smtClean="0"/>
              <a:t> lovutvalg </a:t>
            </a:r>
            <a:endParaRPr lang="nb-NO" dirty="0"/>
          </a:p>
        </p:txBody>
      </p:sp>
      <p:sp>
        <p:nvSpPr>
          <p:cNvPr id="5" name="Slide Number Placeholder 4"/>
          <p:cNvSpPr>
            <a:spLocks noGrp="1"/>
          </p:cNvSpPr>
          <p:nvPr>
            <p:ph type="sldNum" sz="quarter" idx="12"/>
          </p:nvPr>
        </p:nvSpPr>
        <p:spPr/>
        <p:txBody>
          <a:bodyPr/>
          <a:lstStyle/>
          <a:p>
            <a:fld id="{811F7FF2-F88B-49DF-A497-C9D4E9D2E5DD}" type="slidenum">
              <a:rPr lang="nb-NO" smtClean="0"/>
              <a:pPr/>
              <a:t>4</a:t>
            </a:fld>
            <a:endParaRPr lang="nb-NO"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85210" y="6145213"/>
            <a:ext cx="476250" cy="4762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7738794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853346" y="289157"/>
            <a:ext cx="7434877" cy="724303"/>
          </a:xfrm>
        </p:spPr>
        <p:txBody>
          <a:bodyPr/>
          <a:lstStyle/>
          <a:p>
            <a:r>
              <a:rPr lang="nb-NO" b="1" dirty="0" smtClean="0"/>
              <a:t>§ 12 </a:t>
            </a:r>
            <a:r>
              <a:rPr lang="nb-NO" b="1" dirty="0" err="1" smtClean="0"/>
              <a:t>TL’s</a:t>
            </a:r>
            <a:r>
              <a:rPr lang="nb-NO" b="1" dirty="0" smtClean="0"/>
              <a:t> myndighet til å bruke skjønn</a:t>
            </a:r>
            <a:endParaRPr lang="nb-NO" b="1" dirty="0"/>
          </a:p>
        </p:txBody>
      </p:sp>
      <p:sp>
        <p:nvSpPr>
          <p:cNvPr id="3" name="Content Placeholder 2"/>
          <p:cNvSpPr>
            <a:spLocks noGrp="1"/>
          </p:cNvSpPr>
          <p:nvPr>
            <p:ph idx="1"/>
          </p:nvPr>
        </p:nvSpPr>
        <p:spPr>
          <a:xfrm>
            <a:off x="853346" y="1272540"/>
            <a:ext cx="7434877" cy="4910418"/>
          </a:xfrm>
        </p:spPr>
        <p:txBody>
          <a:bodyPr/>
          <a:lstStyle/>
          <a:p>
            <a:r>
              <a:rPr lang="nb-NO" b="1" dirty="0" smtClean="0"/>
              <a:t>§ 12C1b</a:t>
            </a:r>
            <a:r>
              <a:rPr lang="nb-NO" dirty="0" smtClean="0"/>
              <a:t>: Den tidligere </a:t>
            </a:r>
            <a:r>
              <a:rPr lang="nb-NO" b="1" dirty="0" smtClean="0"/>
              <a:t>§12C1e </a:t>
            </a:r>
            <a:r>
              <a:rPr lang="nb-NO" dirty="0" smtClean="0"/>
              <a:t>(ikke-feilende tildeles den beste scoren som ville vært sannsynlig, feilende den mest ugunstige som kan være sannsynlig) er fjernet, dette er erstattet med: «så nært som mulig det sannsynlige resultatet på spillet dersom regelbruddet ikke hadde skjedd», som ofte betyr en vekting.</a:t>
            </a:r>
          </a:p>
          <a:p>
            <a:r>
              <a:rPr lang="nb-NO" b="1" dirty="0" smtClean="0"/>
              <a:t>§ 12C1c: </a:t>
            </a:r>
            <a:r>
              <a:rPr lang="nb-NO" dirty="0" smtClean="0"/>
              <a:t>Ved vekting skal kun resultater som kunne vært oppnådd på en lovlig måte inkluderes (såkalte «</a:t>
            </a:r>
            <a:r>
              <a:rPr lang="nb-NO" dirty="0" err="1" smtClean="0"/>
              <a:t>Reveley</a:t>
            </a:r>
            <a:r>
              <a:rPr lang="nb-NO" dirty="0" smtClean="0"/>
              <a:t> </a:t>
            </a:r>
            <a:r>
              <a:rPr lang="nb-NO" dirty="0" err="1" smtClean="0"/>
              <a:t>rulings</a:t>
            </a:r>
            <a:r>
              <a:rPr lang="nb-NO" dirty="0" smtClean="0"/>
              <a:t>» er ulovlige). Dette gjelder typisk UI-saker (f.eks. etter tenkepause) der man ikke kan inkludere ulovlige alternativer (typisk meldingen valgt ved bordet) i vektingen (noen ganger kan samme resultat oppnås på en annen og lovlig måte).</a:t>
            </a:r>
          </a:p>
          <a:p>
            <a:r>
              <a:rPr lang="nb-NO" b="1" dirty="0" smtClean="0"/>
              <a:t>§ 12C1e</a:t>
            </a:r>
            <a:r>
              <a:rPr lang="nb-NO" dirty="0" smtClean="0"/>
              <a:t>: Feil fra ikke-feilende side skal være </a:t>
            </a:r>
            <a:r>
              <a:rPr lang="nb-NO" b="1" dirty="0" smtClean="0"/>
              <a:t>svært</a:t>
            </a:r>
            <a:r>
              <a:rPr lang="nb-NO" dirty="0" smtClean="0"/>
              <a:t> alvorlig, eller sjansepreget på en måte som de kunne håpet å bli reddet fra av TL, om de skal miste rett til justering. Det er altså klargjort at feilen må være svært stor for at ikke-feilende side skal miste retten til korrigering, de mest typiske eksempler er ting som </a:t>
            </a:r>
            <a:r>
              <a:rPr lang="nb-NO" dirty="0" err="1" smtClean="0"/>
              <a:t>revoke</a:t>
            </a:r>
            <a:r>
              <a:rPr lang="nb-NO" dirty="0" smtClean="0"/>
              <a:t> eller undertrumfing.</a:t>
            </a:r>
          </a:p>
        </p:txBody>
      </p:sp>
      <p:sp>
        <p:nvSpPr>
          <p:cNvPr id="4" name="Footer Placeholder 3"/>
          <p:cNvSpPr>
            <a:spLocks noGrp="1"/>
          </p:cNvSpPr>
          <p:nvPr>
            <p:ph type="ftr" sz="quarter" idx="11"/>
          </p:nvPr>
        </p:nvSpPr>
        <p:spPr/>
        <p:txBody>
          <a:bodyPr/>
          <a:lstStyle/>
          <a:p>
            <a:r>
              <a:rPr lang="nb-NO" dirty="0" smtClean="0"/>
              <a:t>2017-lover, John Våge, </a:t>
            </a:r>
            <a:r>
              <a:rPr lang="nb-NO" dirty="0" err="1" smtClean="0"/>
              <a:t>NBF’s</a:t>
            </a:r>
            <a:r>
              <a:rPr lang="nb-NO" dirty="0" smtClean="0"/>
              <a:t> lovutvalg </a:t>
            </a:r>
            <a:endParaRPr lang="nb-NO" dirty="0"/>
          </a:p>
        </p:txBody>
      </p:sp>
      <p:sp>
        <p:nvSpPr>
          <p:cNvPr id="5" name="Slide Number Placeholder 4"/>
          <p:cNvSpPr>
            <a:spLocks noGrp="1"/>
          </p:cNvSpPr>
          <p:nvPr>
            <p:ph type="sldNum" sz="quarter" idx="12"/>
          </p:nvPr>
        </p:nvSpPr>
        <p:spPr/>
        <p:txBody>
          <a:bodyPr/>
          <a:lstStyle/>
          <a:p>
            <a:fld id="{811F7FF2-F88B-49DF-A497-C9D4E9D2E5DD}" type="slidenum">
              <a:rPr lang="nb-NO" smtClean="0"/>
              <a:pPr/>
              <a:t>5</a:t>
            </a:fld>
            <a:endParaRPr lang="nb-NO"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85210" y="6145213"/>
            <a:ext cx="476250" cy="4762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03852367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b="1" dirty="0" smtClean="0"/>
              <a:t>Eksempel § 12</a:t>
            </a:r>
            <a:endParaRPr lang="nb-NO" b="1" dirty="0"/>
          </a:p>
        </p:txBody>
      </p:sp>
      <p:sp>
        <p:nvSpPr>
          <p:cNvPr id="3" name="Content Placeholder 2"/>
          <p:cNvSpPr>
            <a:spLocks noGrp="1"/>
          </p:cNvSpPr>
          <p:nvPr>
            <p:ph idx="1"/>
          </p:nvPr>
        </p:nvSpPr>
        <p:spPr/>
        <p:txBody>
          <a:bodyPr/>
          <a:lstStyle/>
          <a:p>
            <a:pPr marL="0" indent="0">
              <a:buNone/>
            </a:pPr>
            <a:r>
              <a:rPr lang="nb-NO" dirty="0" smtClean="0"/>
              <a:t>	J74		S/I:	S	V	N	Ø</a:t>
            </a:r>
          </a:p>
          <a:p>
            <a:pPr marL="0" indent="0">
              <a:buNone/>
            </a:pPr>
            <a:r>
              <a:rPr lang="nb-NO" dirty="0"/>
              <a:t>	</a:t>
            </a:r>
            <a:r>
              <a:rPr lang="nb-NO" dirty="0" smtClean="0"/>
              <a:t>A973			1hj	2hj	2NT	3sp</a:t>
            </a:r>
          </a:p>
          <a:p>
            <a:pPr marL="0" indent="0">
              <a:buNone/>
            </a:pPr>
            <a:r>
              <a:rPr lang="nb-NO" dirty="0"/>
              <a:t>	</a:t>
            </a:r>
            <a:r>
              <a:rPr lang="nb-NO" dirty="0" smtClean="0"/>
              <a:t>3			4hj	p	p	4sp</a:t>
            </a:r>
          </a:p>
          <a:p>
            <a:pPr marL="0" indent="0">
              <a:buNone/>
            </a:pPr>
            <a:r>
              <a:rPr lang="nb-NO" dirty="0"/>
              <a:t>	</a:t>
            </a:r>
            <a:r>
              <a:rPr lang="nb-NO" dirty="0" smtClean="0"/>
              <a:t>AT852			</a:t>
            </a:r>
            <a:r>
              <a:rPr lang="nb-NO" dirty="0" err="1" smtClean="0"/>
              <a:t>X</a:t>
            </a:r>
            <a:r>
              <a:rPr lang="nb-NO" dirty="0" smtClean="0"/>
              <a:t>	p	5hj	p.r.</a:t>
            </a:r>
          </a:p>
          <a:p>
            <a:pPr marL="0" indent="0">
              <a:buNone/>
            </a:pPr>
            <a:r>
              <a:rPr lang="nb-NO" dirty="0" smtClean="0"/>
              <a:t>KQT92		A83</a:t>
            </a:r>
          </a:p>
          <a:p>
            <a:pPr marL="0" indent="0">
              <a:buNone/>
            </a:pPr>
            <a:r>
              <a:rPr lang="nb-NO" dirty="0" smtClean="0"/>
              <a:t>J4		85</a:t>
            </a:r>
          </a:p>
          <a:p>
            <a:pPr marL="0" indent="0">
              <a:buNone/>
            </a:pPr>
            <a:r>
              <a:rPr lang="nb-NO" dirty="0" smtClean="0"/>
              <a:t>QT852		J74</a:t>
            </a:r>
          </a:p>
          <a:p>
            <a:pPr marL="0" indent="0">
              <a:buNone/>
            </a:pPr>
            <a:r>
              <a:rPr lang="nb-NO" dirty="0" smtClean="0"/>
              <a:t>7		QJ963</a:t>
            </a:r>
          </a:p>
          <a:p>
            <a:pPr marL="0" indent="0">
              <a:buNone/>
            </a:pPr>
            <a:r>
              <a:rPr lang="nb-NO" dirty="0"/>
              <a:t>	</a:t>
            </a:r>
            <a:r>
              <a:rPr lang="nb-NO" dirty="0" smtClean="0"/>
              <a:t>65</a:t>
            </a:r>
          </a:p>
          <a:p>
            <a:pPr marL="0" indent="0">
              <a:buNone/>
            </a:pPr>
            <a:r>
              <a:rPr lang="nb-NO" dirty="0"/>
              <a:t>	</a:t>
            </a:r>
            <a:r>
              <a:rPr lang="nb-NO" dirty="0" smtClean="0"/>
              <a:t>KQT62</a:t>
            </a:r>
          </a:p>
          <a:p>
            <a:pPr marL="0" indent="0">
              <a:buNone/>
            </a:pPr>
            <a:r>
              <a:rPr lang="nb-NO" dirty="0"/>
              <a:t>	</a:t>
            </a:r>
            <a:r>
              <a:rPr lang="nb-NO" dirty="0" smtClean="0"/>
              <a:t>AK96</a:t>
            </a:r>
          </a:p>
          <a:p>
            <a:pPr marL="0" indent="0">
              <a:buNone/>
            </a:pPr>
            <a:r>
              <a:rPr lang="nb-NO" dirty="0"/>
              <a:t>	</a:t>
            </a:r>
            <a:r>
              <a:rPr lang="nb-NO" dirty="0" smtClean="0"/>
              <a:t>K4</a:t>
            </a:r>
          </a:p>
        </p:txBody>
      </p:sp>
      <p:sp>
        <p:nvSpPr>
          <p:cNvPr id="4" name="Footer Placeholder 3"/>
          <p:cNvSpPr>
            <a:spLocks noGrp="1"/>
          </p:cNvSpPr>
          <p:nvPr>
            <p:ph type="ftr" sz="quarter" idx="11"/>
          </p:nvPr>
        </p:nvSpPr>
        <p:spPr/>
        <p:txBody>
          <a:bodyPr/>
          <a:lstStyle/>
          <a:p>
            <a:r>
              <a:rPr lang="nb-NO" dirty="0" smtClean="0"/>
              <a:t>2017-lover, John Våge, </a:t>
            </a:r>
            <a:r>
              <a:rPr lang="nb-NO" dirty="0" err="1" smtClean="0"/>
              <a:t>NBF’s</a:t>
            </a:r>
            <a:r>
              <a:rPr lang="nb-NO" dirty="0" smtClean="0"/>
              <a:t> lovutvalg </a:t>
            </a:r>
            <a:endParaRPr lang="nb-NO" dirty="0"/>
          </a:p>
        </p:txBody>
      </p:sp>
      <p:sp>
        <p:nvSpPr>
          <p:cNvPr id="5" name="Slide Number Placeholder 4"/>
          <p:cNvSpPr>
            <a:spLocks noGrp="1"/>
          </p:cNvSpPr>
          <p:nvPr>
            <p:ph type="sldNum" sz="quarter" idx="12"/>
          </p:nvPr>
        </p:nvSpPr>
        <p:spPr/>
        <p:txBody>
          <a:bodyPr/>
          <a:lstStyle/>
          <a:p>
            <a:fld id="{811F7FF2-F88B-49DF-A497-C9D4E9D2E5DD}" type="slidenum">
              <a:rPr lang="nb-NO" smtClean="0"/>
              <a:pPr/>
              <a:t>6</a:t>
            </a:fld>
            <a:endParaRPr lang="nb-NO"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85210" y="6145213"/>
            <a:ext cx="476250" cy="4762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53798858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792386" y="312017"/>
            <a:ext cx="7434877" cy="754783"/>
          </a:xfrm>
        </p:spPr>
        <p:txBody>
          <a:bodyPr/>
          <a:lstStyle/>
          <a:p>
            <a:r>
              <a:rPr lang="nb-NO" b="1" dirty="0" smtClean="0"/>
              <a:t>§ 13 – 14 Feil antall kort</a:t>
            </a:r>
            <a:endParaRPr lang="nb-NO" b="1" dirty="0"/>
          </a:p>
        </p:txBody>
      </p:sp>
      <p:sp>
        <p:nvSpPr>
          <p:cNvPr id="3" name="Content Placeholder 2"/>
          <p:cNvSpPr>
            <a:spLocks noGrp="1"/>
          </p:cNvSpPr>
          <p:nvPr>
            <p:ph idx="1"/>
          </p:nvPr>
        </p:nvSpPr>
        <p:spPr/>
        <p:txBody>
          <a:bodyPr/>
          <a:lstStyle/>
          <a:p>
            <a:r>
              <a:rPr lang="nb-NO" b="1" dirty="0" smtClean="0"/>
              <a:t>§ 13 Ukorrekt antall kort</a:t>
            </a:r>
            <a:r>
              <a:rPr lang="nb-NO" dirty="0" smtClean="0"/>
              <a:t>: Loven, som i praksis kun omhandler tilfeller der en eller flere spillere har mer enn 13 kort, er omstrukturert. Spillet skal oftere spilles ferdig som normalt etter at kort er flyttet til riktig hånd (avhenger fortsatt av når feilen oppdages) og TL justerer etter spillet om resultatet kan være påvirket av UI. Hverken i gammel eller ny lov var størrelsen av kortet som var sett og tilhørte en annen spiller avgjørende, men en del </a:t>
            </a:r>
            <a:r>
              <a:rPr lang="nb-NO" dirty="0" err="1" smtClean="0"/>
              <a:t>TL’er</a:t>
            </a:r>
            <a:r>
              <a:rPr lang="nb-NO" dirty="0" smtClean="0"/>
              <a:t> har feilaktig lagt stor vekt på det.</a:t>
            </a:r>
          </a:p>
          <a:p>
            <a:r>
              <a:rPr lang="nb-NO" b="1" dirty="0" smtClean="0"/>
              <a:t>§ 14 Manglende kort</a:t>
            </a:r>
            <a:r>
              <a:rPr lang="nb-NO" dirty="0" smtClean="0"/>
              <a:t>: Ingen endringer av betydning.</a:t>
            </a:r>
          </a:p>
        </p:txBody>
      </p:sp>
      <p:sp>
        <p:nvSpPr>
          <p:cNvPr id="4" name="Footer Placeholder 3"/>
          <p:cNvSpPr>
            <a:spLocks noGrp="1"/>
          </p:cNvSpPr>
          <p:nvPr>
            <p:ph type="ftr" sz="quarter" idx="11"/>
          </p:nvPr>
        </p:nvSpPr>
        <p:spPr/>
        <p:txBody>
          <a:bodyPr/>
          <a:lstStyle/>
          <a:p>
            <a:r>
              <a:rPr lang="nb-NO" dirty="0" smtClean="0"/>
              <a:t>2017-lover, John Våge, </a:t>
            </a:r>
            <a:r>
              <a:rPr lang="nb-NO" dirty="0" err="1" smtClean="0"/>
              <a:t>NBF’s</a:t>
            </a:r>
            <a:r>
              <a:rPr lang="nb-NO" dirty="0" smtClean="0"/>
              <a:t> lovutvalg </a:t>
            </a:r>
            <a:endParaRPr lang="nb-NO" dirty="0"/>
          </a:p>
        </p:txBody>
      </p:sp>
      <p:sp>
        <p:nvSpPr>
          <p:cNvPr id="5" name="Slide Number Placeholder 4"/>
          <p:cNvSpPr>
            <a:spLocks noGrp="1"/>
          </p:cNvSpPr>
          <p:nvPr>
            <p:ph type="sldNum" sz="quarter" idx="12"/>
          </p:nvPr>
        </p:nvSpPr>
        <p:spPr/>
        <p:txBody>
          <a:bodyPr/>
          <a:lstStyle/>
          <a:p>
            <a:fld id="{811F7FF2-F88B-49DF-A497-C9D4E9D2E5DD}" type="slidenum">
              <a:rPr lang="nb-NO" smtClean="0"/>
              <a:pPr/>
              <a:t>7</a:t>
            </a:fld>
            <a:endParaRPr lang="nb-NO"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85210" y="6145213"/>
            <a:ext cx="476250" cy="4762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25663019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b-NO" b="1" dirty="0" smtClean="0"/>
              <a:t>§ 15 </a:t>
            </a:r>
            <a:r>
              <a:rPr lang="nb-NO" b="1" dirty="0"/>
              <a:t>S</a:t>
            </a:r>
            <a:r>
              <a:rPr lang="nb-NO" b="1" dirty="0" smtClean="0"/>
              <a:t>pill av feil mappe eller hånd</a:t>
            </a:r>
            <a:endParaRPr lang="nb-NO" b="1" dirty="0"/>
          </a:p>
        </p:txBody>
      </p:sp>
      <p:sp>
        <p:nvSpPr>
          <p:cNvPr id="3" name="Content Placeholder 2"/>
          <p:cNvSpPr>
            <a:spLocks noGrp="1"/>
          </p:cNvSpPr>
          <p:nvPr>
            <p:ph idx="1"/>
          </p:nvPr>
        </p:nvSpPr>
        <p:spPr/>
        <p:txBody>
          <a:bodyPr/>
          <a:lstStyle/>
          <a:p>
            <a:r>
              <a:rPr lang="nb-NO" b="1" dirty="0" smtClean="0"/>
              <a:t>§ 15A: </a:t>
            </a:r>
            <a:r>
              <a:rPr lang="nb-NO" dirty="0" smtClean="0"/>
              <a:t>Denne loven gjelder når en av spillerne har tatt kort fra feil mappe og var tidligere tatt inn i </a:t>
            </a:r>
            <a:r>
              <a:rPr lang="nb-NO" b="1" dirty="0" smtClean="0"/>
              <a:t>§ 17D</a:t>
            </a:r>
            <a:r>
              <a:rPr lang="nb-NO" dirty="0" smtClean="0"/>
              <a:t>. I tillegg til å flytte avsnittet er det skrevet om/klargjort, men ingen endring i praksis.</a:t>
            </a:r>
          </a:p>
          <a:p>
            <a:r>
              <a:rPr lang="nb-NO" dirty="0" smtClean="0"/>
              <a:t> </a:t>
            </a:r>
            <a:r>
              <a:rPr lang="nb-NO" b="1" dirty="0" smtClean="0"/>
              <a:t>§ 15B2</a:t>
            </a:r>
            <a:r>
              <a:rPr lang="nb-NO" dirty="0" smtClean="0"/>
              <a:t>: Når det oppdages at det spilles spill fra feil mappe etter at meldeperioden er påbegynt, og ingen av spillerne har spilt det før, skal TL kreve at spillet fullføres og scoren blir stående. Poeng tildeles direkte til eventuelle motstandere som ikke får mulighet til å spille spillet. Det er altså ikke lenger tillatt å se om meldingsforløpet gjentas mot de motstanderne man skulle hatt på det aktuelle spillet.</a:t>
            </a:r>
          </a:p>
          <a:p>
            <a:r>
              <a:rPr lang="nb-NO" dirty="0" smtClean="0"/>
              <a:t>Siden det her står «meldeperioden» omfatter det i hvert fall i teorien også tilfeller der meldingsforløpet ikke har startet, meldeperioden begynner når en spiller har tatt ut kortene fra mappa. Her går det kanskje an å bruke litt skjønn?</a:t>
            </a:r>
            <a:endParaRPr lang="nb-NO" dirty="0"/>
          </a:p>
        </p:txBody>
      </p:sp>
      <p:sp>
        <p:nvSpPr>
          <p:cNvPr id="4" name="Footer Placeholder 3"/>
          <p:cNvSpPr>
            <a:spLocks noGrp="1"/>
          </p:cNvSpPr>
          <p:nvPr>
            <p:ph type="ftr" sz="quarter" idx="11"/>
          </p:nvPr>
        </p:nvSpPr>
        <p:spPr/>
        <p:txBody>
          <a:bodyPr/>
          <a:lstStyle/>
          <a:p>
            <a:r>
              <a:rPr lang="nb-NO" dirty="0" smtClean="0"/>
              <a:t>2017-lover, John Våge, </a:t>
            </a:r>
            <a:r>
              <a:rPr lang="nb-NO" dirty="0" err="1" smtClean="0"/>
              <a:t>NBF’s</a:t>
            </a:r>
            <a:r>
              <a:rPr lang="nb-NO" dirty="0" smtClean="0"/>
              <a:t> lovutvalg </a:t>
            </a:r>
            <a:endParaRPr lang="nb-NO" dirty="0"/>
          </a:p>
        </p:txBody>
      </p:sp>
      <p:sp>
        <p:nvSpPr>
          <p:cNvPr id="5" name="Slide Number Placeholder 4"/>
          <p:cNvSpPr>
            <a:spLocks noGrp="1"/>
          </p:cNvSpPr>
          <p:nvPr>
            <p:ph type="sldNum" sz="quarter" idx="12"/>
          </p:nvPr>
        </p:nvSpPr>
        <p:spPr/>
        <p:txBody>
          <a:bodyPr/>
          <a:lstStyle/>
          <a:p>
            <a:fld id="{811F7FF2-F88B-49DF-A497-C9D4E9D2E5DD}" type="slidenum">
              <a:rPr lang="nb-NO" smtClean="0"/>
              <a:pPr/>
              <a:t>8</a:t>
            </a:fld>
            <a:endParaRPr lang="nb-NO"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85210" y="6145213"/>
            <a:ext cx="476250" cy="4762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10474253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701040" y="289157"/>
            <a:ext cx="7587183" cy="617623"/>
          </a:xfrm>
        </p:spPr>
        <p:txBody>
          <a:bodyPr/>
          <a:lstStyle/>
          <a:p>
            <a:r>
              <a:rPr lang="nb-NO" b="1" dirty="0" smtClean="0"/>
              <a:t>§ 16 – 19</a:t>
            </a:r>
            <a:endParaRPr lang="nb-NO" b="1" dirty="0"/>
          </a:p>
        </p:txBody>
      </p:sp>
      <p:sp>
        <p:nvSpPr>
          <p:cNvPr id="3" name="Content Placeholder 2"/>
          <p:cNvSpPr>
            <a:spLocks noGrp="1"/>
          </p:cNvSpPr>
          <p:nvPr>
            <p:ph idx="1"/>
          </p:nvPr>
        </p:nvSpPr>
        <p:spPr>
          <a:xfrm>
            <a:off x="518160" y="1058398"/>
            <a:ext cx="7770063" cy="4720700"/>
          </a:xfrm>
        </p:spPr>
        <p:txBody>
          <a:bodyPr/>
          <a:lstStyle/>
          <a:p>
            <a:r>
              <a:rPr lang="nb-NO" b="1" dirty="0" smtClean="0"/>
              <a:t>§ 16 Lovlig og urettmessig informasjon</a:t>
            </a:r>
            <a:r>
              <a:rPr lang="nb-NO" dirty="0" smtClean="0"/>
              <a:t>: Flere justeringer/klargjøringer i teksten, men disse har lite å si for hvordan det dømmes ved bordet.</a:t>
            </a:r>
          </a:p>
          <a:p>
            <a:r>
              <a:rPr lang="nb-NO" b="1" dirty="0" smtClean="0"/>
              <a:t>§17 Meldeperioden</a:t>
            </a:r>
            <a:r>
              <a:rPr lang="nb-NO" dirty="0" smtClean="0"/>
              <a:t>: Det skilles nå klarere mellom meldingsforløpet og meldeperioden, </a:t>
            </a:r>
            <a:r>
              <a:rPr lang="nb-NO" dirty="0"/>
              <a:t>s</a:t>
            </a:r>
            <a:r>
              <a:rPr lang="nb-NO" dirty="0" smtClean="0"/>
              <a:t>om er definert som perioden fra en spiller tar ut kortene sine til utspillet er </a:t>
            </a:r>
            <a:r>
              <a:rPr lang="nb-NO" dirty="0"/>
              <a:t>snudd (ved rundpass inntil kortene er lagt tilbake i </a:t>
            </a:r>
            <a:r>
              <a:rPr lang="nb-NO" dirty="0" smtClean="0"/>
              <a:t>mappa), da starter </a:t>
            </a:r>
            <a:r>
              <a:rPr lang="nb-NO" dirty="0" err="1" smtClean="0"/>
              <a:t>spillperioden</a:t>
            </a:r>
            <a:r>
              <a:rPr lang="nb-NO" dirty="0" smtClean="0"/>
              <a:t>. Meldeperioden omfatter altså både selve meldingsforløpet og oppklaringsperioden. Oppklaringsperioden varer fra meldingsforløpet er avsluttet til utspillet er snudd. Dette var delvis innført i den engelske 2007-utgaven, men i mindre grad i den norske oversettelsen, og kan være avgjørende for når flere andre lover gjelder.</a:t>
            </a:r>
          </a:p>
          <a:p>
            <a:r>
              <a:rPr lang="nb-NO" b="1" dirty="0" smtClean="0"/>
              <a:t>§ 18 Budene</a:t>
            </a:r>
            <a:r>
              <a:rPr lang="nb-NO" dirty="0" smtClean="0"/>
              <a:t>: Eneste endring er at det presiseres at det er et lovbrudd å avgi et utilstrekkelig bud. </a:t>
            </a:r>
          </a:p>
          <a:p>
            <a:r>
              <a:rPr lang="nb-NO" b="1" dirty="0"/>
              <a:t>§ 19 Doblinger og redoblinger</a:t>
            </a:r>
            <a:r>
              <a:rPr lang="nb-NO" dirty="0"/>
              <a:t>: Ingen endringer.</a:t>
            </a:r>
          </a:p>
          <a:p>
            <a:pPr marL="0" indent="0">
              <a:buNone/>
            </a:pPr>
            <a:endParaRPr lang="nb-NO" dirty="0"/>
          </a:p>
        </p:txBody>
      </p:sp>
      <p:sp>
        <p:nvSpPr>
          <p:cNvPr id="4" name="Footer Placeholder 3"/>
          <p:cNvSpPr>
            <a:spLocks noGrp="1"/>
          </p:cNvSpPr>
          <p:nvPr>
            <p:ph type="ftr" sz="quarter" idx="11"/>
          </p:nvPr>
        </p:nvSpPr>
        <p:spPr/>
        <p:txBody>
          <a:bodyPr/>
          <a:lstStyle/>
          <a:p>
            <a:r>
              <a:rPr lang="nb-NO" dirty="0" smtClean="0"/>
              <a:t>2017-lover, John Våge, </a:t>
            </a:r>
            <a:r>
              <a:rPr lang="nb-NO" dirty="0" err="1" smtClean="0"/>
              <a:t>NBF’s</a:t>
            </a:r>
            <a:r>
              <a:rPr lang="nb-NO" dirty="0" smtClean="0"/>
              <a:t> lovutvalg </a:t>
            </a:r>
            <a:endParaRPr lang="nb-NO" dirty="0"/>
          </a:p>
        </p:txBody>
      </p:sp>
      <p:sp>
        <p:nvSpPr>
          <p:cNvPr id="5" name="Slide Number Placeholder 4"/>
          <p:cNvSpPr>
            <a:spLocks noGrp="1"/>
          </p:cNvSpPr>
          <p:nvPr>
            <p:ph type="sldNum" sz="quarter" idx="12"/>
          </p:nvPr>
        </p:nvSpPr>
        <p:spPr/>
        <p:txBody>
          <a:bodyPr/>
          <a:lstStyle/>
          <a:p>
            <a:fld id="{811F7FF2-F88B-49DF-A497-C9D4E9D2E5DD}" type="slidenum">
              <a:rPr lang="nb-NO" smtClean="0"/>
              <a:pPr/>
              <a:t>9</a:t>
            </a:fld>
            <a:endParaRPr lang="nb-NO"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85210" y="6145213"/>
            <a:ext cx="476250" cy="4762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6592684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Blank">
  <a:themeElements>
    <a:clrScheme name="BANE NOR">
      <a:dk1>
        <a:sysClr val="windowText" lastClr="000000"/>
      </a:dk1>
      <a:lt1>
        <a:sysClr val="window" lastClr="FFFFFF"/>
      </a:lt1>
      <a:dk2>
        <a:srgbClr val="1E285A"/>
      </a:dk2>
      <a:lt2>
        <a:srgbClr val="D2D4DE"/>
      </a:lt2>
      <a:accent1>
        <a:srgbClr val="1E285A"/>
      </a:accent1>
      <a:accent2>
        <a:srgbClr val="00AAFF"/>
      </a:accent2>
      <a:accent3>
        <a:srgbClr val="00E1CD"/>
      </a:accent3>
      <a:accent4>
        <a:srgbClr val="3C00F0"/>
      </a:accent4>
      <a:accent5>
        <a:srgbClr val="00F03C"/>
      </a:accent5>
      <a:accent6>
        <a:srgbClr val="787E9C"/>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BaneNOR_PPT_4-3.potx" id="{C2E5838E-B073-492C-AA76-E03BBB86AB85}" vid="{42292FE7-B2CD-479A-A29B-694450643A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blank</Template>
  <TotalTime>41607</TotalTime>
  <Words>4539</Words>
  <Application>Microsoft Office PowerPoint</Application>
  <PresentationFormat>Egendefinert</PresentationFormat>
  <Paragraphs>280</Paragraphs>
  <Slides>36</Slides>
  <Notes>0</Notes>
  <HiddenSlides>0</HiddenSlides>
  <MMClips>0</MMClips>
  <ScaleCrop>false</ScaleCrop>
  <HeadingPairs>
    <vt:vector size="4" baseType="variant">
      <vt:variant>
        <vt:lpstr>Tema</vt:lpstr>
      </vt:variant>
      <vt:variant>
        <vt:i4>1</vt:i4>
      </vt:variant>
      <vt:variant>
        <vt:lpstr>Lysbildetitler</vt:lpstr>
      </vt:variant>
      <vt:variant>
        <vt:i4>36</vt:i4>
      </vt:variant>
    </vt:vector>
  </HeadingPairs>
  <TitlesOfParts>
    <vt:vector size="37" baseType="lpstr">
      <vt:lpstr>Blank</vt:lpstr>
      <vt:lpstr>Endringer i 2017-lovene</vt:lpstr>
      <vt:lpstr>§ 1 – 6 Kort, mapper, makkerpar etc.</vt:lpstr>
      <vt:lpstr>§ 7 – 11 Avvikling, korrigeringer etc.</vt:lpstr>
      <vt:lpstr>§ 12 TL’s myndighet til å bruke skjønn</vt:lpstr>
      <vt:lpstr>§ 12 TL’s myndighet til å bruke skjønn</vt:lpstr>
      <vt:lpstr>Eksempel § 12</vt:lpstr>
      <vt:lpstr>§ 13 – 14 Feil antall kort</vt:lpstr>
      <vt:lpstr>§ 15 Spill av feil mappe eller hånd</vt:lpstr>
      <vt:lpstr>§ 16 – 19</vt:lpstr>
      <vt:lpstr>§ 20 Gjentagelse og forklaring av meldinger</vt:lpstr>
      <vt:lpstr>§ 21 Feilinformasjon § 22 Avslutning av meldingsforløpet </vt:lpstr>
      <vt:lpstr>§ 23 Tilsvarende melding</vt:lpstr>
      <vt:lpstr>§ 23 Tilsvarende melding</vt:lpstr>
      <vt:lpstr>§ 23 Tilsvarende melding, eksempler</vt:lpstr>
      <vt:lpstr>§ 23 Tilsvarende melding, eksempler</vt:lpstr>
      <vt:lpstr>§ 23 Tilsvarende melding, eksempler</vt:lpstr>
      <vt:lpstr>§ 24 Kort som er vist eller spilt ut under meldingsforløpet</vt:lpstr>
      <vt:lpstr>§ 25 Lovlig og ulovlig endring av melding</vt:lpstr>
      <vt:lpstr>§ 26 Tilbaketrukket melding - utspillsrestriksjoner</vt:lpstr>
      <vt:lpstr>§ 27 – 29 Utilstrekkelige bud og meldinger utenfor tur</vt:lpstr>
      <vt:lpstr>§ 30 – 32 Pass, bud, dobling og redobling utenfor tur</vt:lpstr>
      <vt:lpstr>§ 33 – 39 Ikke-regulære meldinger</vt:lpstr>
      <vt:lpstr>§ 40 - 42</vt:lpstr>
      <vt:lpstr>§ 43 Blindemanns begrensninger</vt:lpstr>
      <vt:lpstr>§ 44 – 49 Spilte og fremviste kort</vt:lpstr>
      <vt:lpstr>§ 50 – 54 Straffekort m.m.</vt:lpstr>
      <vt:lpstr>§ 55 – 60 Utspill og påspill</vt:lpstr>
      <vt:lpstr>§ 61 – 64 Revoke</vt:lpstr>
      <vt:lpstr>§ 65 – 67 Stikkene</vt:lpstr>
      <vt:lpstr>§ 68 – 71 Krav og avståelse</vt:lpstr>
      <vt:lpstr>§ 72 – 74 Generelle prinsipper og oppførsel</vt:lpstr>
      <vt:lpstr>§ 75 Feil forklaring eller feil melding</vt:lpstr>
      <vt:lpstr>§ 76 - 79 Tilskuere og scoring</vt:lpstr>
      <vt:lpstr>§ 80 - 85 Organisasjon og korrigeringer</vt:lpstr>
      <vt:lpstr>§ 86 Lagturneringer</vt:lpstr>
      <vt:lpstr>§ 87 - 93</vt:lpstr>
    </vt:vector>
  </TitlesOfParts>
  <Company>Jernbaneverket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Endringer i 2017-lovene</dc:title>
  <dc:creator>jv</dc:creator>
  <dc:description>Template by Officeconsult.no</dc:description>
  <cp:lastModifiedBy>jv</cp:lastModifiedBy>
  <cp:revision>174</cp:revision>
  <dcterms:created xsi:type="dcterms:W3CDTF">2017-06-27T08:26:27Z</dcterms:created>
  <dcterms:modified xsi:type="dcterms:W3CDTF">2017-09-14T08:21:23Z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emplate by">
    <vt:lpwstr>OfficeConsult.no</vt:lpwstr>
  </property>
</Properties>
</file>