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2" r:id="rId7"/>
  </p:sldIdLst>
  <p:sldSz cx="9144000" cy="6858000" type="screen4x3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-96" y="-46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b-NO" smtClean="0"/>
              <a:t>Klikk for å redigere undertittelstil i malen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EE361-A011-4FFC-B4BF-A00E61E4C559}" type="datetimeFigureOut">
              <a:rPr lang="nb-NO" smtClean="0"/>
              <a:t>19.09.2017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92B86-B0D3-4C95-A948-C75497C3EB14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1751492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EE361-A011-4FFC-B4BF-A00E61E4C559}" type="datetimeFigureOut">
              <a:rPr lang="nb-NO" smtClean="0"/>
              <a:t>19.09.2017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92B86-B0D3-4C95-A948-C75497C3EB14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4205127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EE361-A011-4FFC-B4BF-A00E61E4C559}" type="datetimeFigureOut">
              <a:rPr lang="nb-NO" smtClean="0"/>
              <a:t>19.09.2017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92B86-B0D3-4C95-A948-C75497C3EB14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1709966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EE361-A011-4FFC-B4BF-A00E61E4C559}" type="datetimeFigureOut">
              <a:rPr lang="nb-NO" smtClean="0"/>
              <a:t>19.09.2017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92B86-B0D3-4C95-A948-C75497C3EB14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9243636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EE361-A011-4FFC-B4BF-A00E61E4C559}" type="datetimeFigureOut">
              <a:rPr lang="nb-NO" smtClean="0"/>
              <a:t>19.09.2017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92B86-B0D3-4C95-A948-C75497C3EB14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9569333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EE361-A011-4FFC-B4BF-A00E61E4C559}" type="datetimeFigureOut">
              <a:rPr lang="nb-NO" smtClean="0"/>
              <a:t>19.09.2017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92B86-B0D3-4C95-A948-C75497C3EB14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0553583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6" name="Plassholder for innhol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7" name="Plassholder for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EE361-A011-4FFC-B4BF-A00E61E4C559}" type="datetimeFigureOut">
              <a:rPr lang="nb-NO" smtClean="0"/>
              <a:t>19.09.2017</a:t>
            </a:fld>
            <a:endParaRPr lang="nb-NO"/>
          </a:p>
        </p:txBody>
      </p:sp>
      <p:sp>
        <p:nvSpPr>
          <p:cNvPr id="8" name="Plassholder for bunn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Plassholder for lysbilde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92B86-B0D3-4C95-A948-C75497C3EB14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7961580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EE361-A011-4FFC-B4BF-A00E61E4C559}" type="datetimeFigureOut">
              <a:rPr lang="nb-NO" smtClean="0"/>
              <a:t>19.09.2017</a:t>
            </a:fld>
            <a:endParaRPr lang="nb-NO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92B86-B0D3-4C95-A948-C75497C3EB14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6908456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EE361-A011-4FFC-B4BF-A00E61E4C559}" type="datetimeFigureOut">
              <a:rPr lang="nb-NO" smtClean="0"/>
              <a:t>19.09.2017</a:t>
            </a:fld>
            <a:endParaRPr lang="nb-NO"/>
          </a:p>
        </p:txBody>
      </p:sp>
      <p:sp>
        <p:nvSpPr>
          <p:cNvPr id="3" name="Plassholder for bunn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92B86-B0D3-4C95-A948-C75497C3EB14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9694053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EE361-A011-4FFC-B4BF-A00E61E4C559}" type="datetimeFigureOut">
              <a:rPr lang="nb-NO" smtClean="0"/>
              <a:t>19.09.2017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92B86-B0D3-4C95-A948-C75497C3EB14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5692479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bild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EE361-A011-4FFC-B4BF-A00E61E4C559}" type="datetimeFigureOut">
              <a:rPr lang="nb-NO" smtClean="0"/>
              <a:t>19.09.2017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992B86-B0D3-4C95-A948-C75497C3EB14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4293629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EE361-A011-4FFC-B4BF-A00E61E4C559}" type="datetimeFigureOut">
              <a:rPr lang="nb-NO" smtClean="0"/>
              <a:t>19.09.2017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992B86-B0D3-4C95-A948-C75497C3EB14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2614904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1371600" y="620688"/>
            <a:ext cx="6400800" cy="5018112"/>
          </a:xfrm>
        </p:spPr>
        <p:txBody>
          <a:bodyPr>
            <a:normAutofit lnSpcReduction="10000"/>
          </a:bodyPr>
          <a:lstStyle/>
          <a:p>
            <a:pPr algn="l"/>
            <a:r>
              <a:rPr lang="nb-NO" dirty="0" smtClean="0">
                <a:solidFill>
                  <a:schemeClr val="tx1"/>
                </a:solidFill>
              </a:rPr>
              <a:t>Nord/Ingen</a:t>
            </a:r>
          </a:p>
          <a:p>
            <a:pPr algn="l"/>
            <a:r>
              <a:rPr lang="nb-NO" dirty="0" smtClean="0">
                <a:solidFill>
                  <a:schemeClr val="tx1"/>
                </a:solidFill>
              </a:rPr>
              <a:t>Vest		Nord		Øst		Syd</a:t>
            </a:r>
          </a:p>
          <a:p>
            <a:pPr algn="l"/>
            <a:r>
              <a:rPr lang="nb-NO" dirty="0" smtClean="0">
                <a:solidFill>
                  <a:schemeClr val="tx1"/>
                </a:solidFill>
              </a:rPr>
              <a:t>		1NT		1</a:t>
            </a:r>
            <a:r>
              <a:rPr lang="nb-NO" dirty="0" smtClean="0">
                <a:solidFill>
                  <a:srgbClr val="FF0000"/>
                </a:solidFill>
                <a:sym typeface="Symbol"/>
              </a:rPr>
              <a:t></a:t>
            </a:r>
          </a:p>
          <a:p>
            <a:pPr algn="l"/>
            <a:r>
              <a:rPr lang="nb-NO" dirty="0" smtClean="0">
                <a:solidFill>
                  <a:schemeClr val="tx1"/>
                </a:solidFill>
                <a:sym typeface="Symbol"/>
              </a:rPr>
              <a:t>Du tar øst med deg bort fra bordet og han trodde nord åpnet med 1. NS spiller Presisjon. Har øst noen tilsvarende melding?</a:t>
            </a:r>
          </a:p>
          <a:p>
            <a:pPr algn="l"/>
            <a:endParaRPr lang="nb-NO" dirty="0" smtClean="0">
              <a:solidFill>
                <a:schemeClr val="tx1"/>
              </a:solidFill>
              <a:sym typeface="Symbol"/>
            </a:endParaRPr>
          </a:p>
          <a:p>
            <a:pPr algn="l"/>
            <a:r>
              <a:rPr lang="nb-NO" dirty="0" smtClean="0">
                <a:solidFill>
                  <a:schemeClr val="tx1"/>
                </a:solidFill>
                <a:sym typeface="Symbol"/>
              </a:rPr>
              <a:t>ØV bruker </a:t>
            </a:r>
            <a:r>
              <a:rPr lang="nb-NO" dirty="0" err="1" smtClean="0">
                <a:solidFill>
                  <a:schemeClr val="tx1"/>
                </a:solidFill>
                <a:sym typeface="Symbol"/>
              </a:rPr>
              <a:t>Yeslek</a:t>
            </a:r>
            <a:r>
              <a:rPr lang="nb-NO" dirty="0">
                <a:solidFill>
                  <a:schemeClr val="tx1"/>
                </a:solidFill>
                <a:sym typeface="Symbol"/>
              </a:rPr>
              <a:t> (fargen over eller de to neste) mot </a:t>
            </a:r>
            <a:r>
              <a:rPr lang="nb-NO" dirty="0" smtClean="0">
                <a:solidFill>
                  <a:schemeClr val="tx1"/>
                </a:solidFill>
                <a:sym typeface="Symbol"/>
              </a:rPr>
              <a:t>både 1 og 1NT.</a:t>
            </a:r>
          </a:p>
          <a:p>
            <a:pPr algn="l"/>
            <a:endParaRPr lang="nb-NO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59976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1371600" y="620688"/>
            <a:ext cx="6400800" cy="5018112"/>
          </a:xfrm>
        </p:spPr>
        <p:txBody>
          <a:bodyPr>
            <a:normAutofit fontScale="85000" lnSpcReduction="20000"/>
          </a:bodyPr>
          <a:lstStyle/>
          <a:p>
            <a:pPr algn="l"/>
            <a:r>
              <a:rPr lang="nb-NO" dirty="0" smtClean="0">
                <a:solidFill>
                  <a:schemeClr val="tx1"/>
                </a:solidFill>
              </a:rPr>
              <a:t>Nord/Ingen</a:t>
            </a:r>
          </a:p>
          <a:p>
            <a:pPr algn="l"/>
            <a:r>
              <a:rPr lang="nb-NO" dirty="0" smtClean="0">
                <a:solidFill>
                  <a:schemeClr val="tx1"/>
                </a:solidFill>
              </a:rPr>
              <a:t>Vest		Nord		Øst		Syd</a:t>
            </a:r>
          </a:p>
          <a:p>
            <a:pPr algn="l"/>
            <a:r>
              <a:rPr lang="nb-NO" dirty="0">
                <a:solidFill>
                  <a:schemeClr val="tx1"/>
                </a:solidFill>
              </a:rPr>
              <a:t>	</a:t>
            </a:r>
            <a:r>
              <a:rPr lang="nb-NO" dirty="0" smtClean="0">
                <a:solidFill>
                  <a:schemeClr val="tx1"/>
                </a:solidFill>
              </a:rPr>
              <a:t>	1NT		1</a:t>
            </a:r>
            <a:r>
              <a:rPr lang="nb-NO" dirty="0" smtClean="0">
                <a:solidFill>
                  <a:srgbClr val="FF0000"/>
                </a:solidFill>
                <a:sym typeface="Symbol"/>
              </a:rPr>
              <a:t></a:t>
            </a:r>
          </a:p>
          <a:p>
            <a:pPr algn="l"/>
            <a:r>
              <a:rPr lang="nb-NO" dirty="0" smtClean="0">
                <a:solidFill>
                  <a:schemeClr val="tx1"/>
                </a:solidFill>
                <a:sym typeface="Symbol"/>
              </a:rPr>
              <a:t>Du tar øst med deg bort fra bordet og han trodde nord åpnet med 1. NS spiller Presisjon. Har øst noen tilsvarende melding?</a:t>
            </a:r>
          </a:p>
          <a:p>
            <a:pPr algn="l"/>
            <a:endParaRPr lang="nb-NO" dirty="0" smtClean="0">
              <a:solidFill>
                <a:schemeClr val="tx1"/>
              </a:solidFill>
              <a:sym typeface="Symbol"/>
            </a:endParaRPr>
          </a:p>
          <a:p>
            <a:pPr algn="l"/>
            <a:r>
              <a:rPr lang="nb-NO" dirty="0" smtClean="0">
                <a:solidFill>
                  <a:schemeClr val="tx1"/>
                </a:solidFill>
                <a:sym typeface="Symbol"/>
              </a:rPr>
              <a:t>ØV bruker </a:t>
            </a:r>
            <a:r>
              <a:rPr lang="nb-NO" dirty="0" err="1" smtClean="0">
                <a:solidFill>
                  <a:schemeClr val="tx1"/>
                </a:solidFill>
                <a:sym typeface="Symbol"/>
              </a:rPr>
              <a:t>Yeslek</a:t>
            </a:r>
            <a:r>
              <a:rPr lang="nb-NO" dirty="0" smtClean="0">
                <a:solidFill>
                  <a:schemeClr val="tx1"/>
                </a:solidFill>
                <a:sym typeface="Symbol"/>
              </a:rPr>
              <a:t> mot 1 og </a:t>
            </a:r>
            <a:r>
              <a:rPr lang="nb-NO" dirty="0" err="1" smtClean="0">
                <a:solidFill>
                  <a:schemeClr val="tx1"/>
                </a:solidFill>
                <a:sym typeface="Symbol"/>
              </a:rPr>
              <a:t>Multilandy</a:t>
            </a:r>
            <a:r>
              <a:rPr lang="nb-NO" dirty="0" smtClean="0">
                <a:solidFill>
                  <a:schemeClr val="tx1"/>
                </a:solidFill>
                <a:sym typeface="Symbol"/>
              </a:rPr>
              <a:t> mot 1NT. Øst har sparfarge. </a:t>
            </a:r>
          </a:p>
          <a:p>
            <a:pPr algn="l"/>
            <a:r>
              <a:rPr lang="nb-NO" dirty="0" smtClean="0">
                <a:solidFill>
                  <a:schemeClr val="tx1"/>
                </a:solidFill>
                <a:sym typeface="Symbol"/>
              </a:rPr>
              <a:t>(</a:t>
            </a:r>
            <a:r>
              <a:rPr lang="nb-NO" dirty="0" err="1" smtClean="0">
                <a:solidFill>
                  <a:schemeClr val="tx1"/>
                </a:solidFill>
                <a:sym typeface="Symbol"/>
              </a:rPr>
              <a:t>Multilandy</a:t>
            </a:r>
            <a:r>
              <a:rPr lang="nb-NO" dirty="0">
                <a:solidFill>
                  <a:schemeClr val="tx1"/>
                </a:solidFill>
                <a:sym typeface="Symbol"/>
              </a:rPr>
              <a:t>: </a:t>
            </a:r>
            <a:r>
              <a:rPr lang="nb-NO" dirty="0" smtClean="0">
                <a:solidFill>
                  <a:schemeClr val="tx1"/>
                </a:solidFill>
                <a:sym typeface="Symbol"/>
              </a:rPr>
              <a:t>2=begge major, 2=én major, 2M=</a:t>
            </a:r>
            <a:r>
              <a:rPr lang="nb-NO" dirty="0" err="1" smtClean="0">
                <a:solidFill>
                  <a:schemeClr val="tx1"/>
                </a:solidFill>
                <a:sym typeface="Symbol"/>
              </a:rPr>
              <a:t>fargen+én</a:t>
            </a:r>
            <a:r>
              <a:rPr lang="nb-NO" dirty="0" smtClean="0">
                <a:solidFill>
                  <a:schemeClr val="tx1"/>
                </a:solidFill>
                <a:sym typeface="Symbol"/>
              </a:rPr>
              <a:t> </a:t>
            </a:r>
            <a:r>
              <a:rPr lang="nb-NO" dirty="0" err="1" smtClean="0">
                <a:solidFill>
                  <a:schemeClr val="tx1"/>
                </a:solidFill>
                <a:sym typeface="Symbol"/>
              </a:rPr>
              <a:t>minor</a:t>
            </a:r>
            <a:r>
              <a:rPr lang="nb-NO" dirty="0" smtClean="0">
                <a:solidFill>
                  <a:schemeClr val="tx1"/>
                </a:solidFill>
                <a:sym typeface="Symbol"/>
              </a:rPr>
              <a:t>, noen bruker 2M som 4-kort M og lengre </a:t>
            </a:r>
            <a:r>
              <a:rPr lang="nb-NO" dirty="0" err="1" smtClean="0">
                <a:solidFill>
                  <a:schemeClr val="tx1"/>
                </a:solidFill>
                <a:sym typeface="Symbol"/>
              </a:rPr>
              <a:t>minor</a:t>
            </a:r>
            <a:r>
              <a:rPr lang="nb-NO" dirty="0" smtClean="0">
                <a:solidFill>
                  <a:schemeClr val="tx1"/>
                </a:solidFill>
                <a:sym typeface="Symbol"/>
              </a:rPr>
              <a:t>, andre som 5+M4+m)</a:t>
            </a:r>
          </a:p>
          <a:p>
            <a:pPr algn="l"/>
            <a:endParaRPr lang="nb-NO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55766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1371600" y="620688"/>
            <a:ext cx="6400800" cy="5018112"/>
          </a:xfrm>
        </p:spPr>
        <p:txBody>
          <a:bodyPr>
            <a:normAutofit fontScale="92500" lnSpcReduction="20000"/>
          </a:bodyPr>
          <a:lstStyle/>
          <a:p>
            <a:pPr algn="l"/>
            <a:r>
              <a:rPr lang="nb-NO" dirty="0" smtClean="0">
                <a:solidFill>
                  <a:schemeClr val="tx1"/>
                </a:solidFill>
              </a:rPr>
              <a:t>Nord/Ingen</a:t>
            </a:r>
          </a:p>
          <a:p>
            <a:pPr algn="l"/>
            <a:r>
              <a:rPr lang="nb-NO" dirty="0" smtClean="0">
                <a:solidFill>
                  <a:schemeClr val="tx1"/>
                </a:solidFill>
              </a:rPr>
              <a:t>Vest		Nord		Øst		Syd</a:t>
            </a:r>
          </a:p>
          <a:p>
            <a:pPr algn="l"/>
            <a:r>
              <a:rPr lang="nb-NO" dirty="0">
                <a:solidFill>
                  <a:schemeClr val="tx1"/>
                </a:solidFill>
              </a:rPr>
              <a:t>	</a:t>
            </a:r>
            <a:r>
              <a:rPr lang="nb-NO" dirty="0" smtClean="0">
                <a:solidFill>
                  <a:schemeClr val="tx1"/>
                </a:solidFill>
              </a:rPr>
              <a:t>	1NT		1</a:t>
            </a:r>
            <a:r>
              <a:rPr lang="nb-NO" dirty="0" smtClean="0">
                <a:solidFill>
                  <a:srgbClr val="FF0000"/>
                </a:solidFill>
                <a:sym typeface="Symbol"/>
              </a:rPr>
              <a:t></a:t>
            </a:r>
          </a:p>
          <a:p>
            <a:pPr algn="l"/>
            <a:r>
              <a:rPr lang="nb-NO" dirty="0" smtClean="0">
                <a:solidFill>
                  <a:schemeClr val="tx1"/>
                </a:solidFill>
                <a:sym typeface="Symbol"/>
              </a:rPr>
              <a:t>Du tar øst med deg bort fra bordet og han trodde nord åpnet med 1. NS spiller Presisjon. Har øst noen tilsvarende melding?</a:t>
            </a:r>
          </a:p>
          <a:p>
            <a:pPr algn="l"/>
            <a:endParaRPr lang="nb-NO" dirty="0" smtClean="0">
              <a:solidFill>
                <a:schemeClr val="tx1"/>
              </a:solidFill>
              <a:sym typeface="Symbol"/>
            </a:endParaRPr>
          </a:p>
          <a:p>
            <a:pPr algn="l"/>
            <a:r>
              <a:rPr lang="nb-NO" dirty="0" smtClean="0">
                <a:solidFill>
                  <a:schemeClr val="tx1"/>
                </a:solidFill>
                <a:sym typeface="Symbol"/>
              </a:rPr>
              <a:t>ØV bruker </a:t>
            </a:r>
            <a:r>
              <a:rPr lang="nb-NO" dirty="0" err="1" smtClean="0">
                <a:solidFill>
                  <a:schemeClr val="tx1"/>
                </a:solidFill>
                <a:sym typeface="Symbol"/>
              </a:rPr>
              <a:t>Yeslek</a:t>
            </a:r>
            <a:r>
              <a:rPr lang="nb-NO" dirty="0" smtClean="0">
                <a:solidFill>
                  <a:schemeClr val="tx1"/>
                </a:solidFill>
                <a:sym typeface="Symbol"/>
              </a:rPr>
              <a:t> mot 1 og </a:t>
            </a:r>
            <a:r>
              <a:rPr lang="nb-NO" dirty="0" err="1" smtClean="0">
                <a:solidFill>
                  <a:schemeClr val="tx1"/>
                </a:solidFill>
                <a:sym typeface="Symbol"/>
              </a:rPr>
              <a:t>Multilandy</a:t>
            </a:r>
            <a:r>
              <a:rPr lang="nb-NO" dirty="0" smtClean="0">
                <a:solidFill>
                  <a:schemeClr val="tx1"/>
                </a:solidFill>
                <a:sym typeface="Symbol"/>
              </a:rPr>
              <a:t> mot 1NT. 2NT over 1NT viser begge </a:t>
            </a:r>
            <a:r>
              <a:rPr lang="nb-NO" dirty="0" err="1" smtClean="0">
                <a:solidFill>
                  <a:schemeClr val="tx1"/>
                </a:solidFill>
                <a:sym typeface="Symbol"/>
              </a:rPr>
              <a:t>minor</a:t>
            </a:r>
            <a:r>
              <a:rPr lang="nb-NO" dirty="0" smtClean="0">
                <a:solidFill>
                  <a:schemeClr val="tx1"/>
                </a:solidFill>
                <a:sym typeface="Symbol"/>
              </a:rPr>
              <a:t> eller en sterk toseter. Øst har begge </a:t>
            </a:r>
            <a:r>
              <a:rPr lang="nb-NO" dirty="0" err="1" smtClean="0">
                <a:solidFill>
                  <a:schemeClr val="tx1"/>
                </a:solidFill>
                <a:sym typeface="Symbol"/>
              </a:rPr>
              <a:t>minor</a:t>
            </a:r>
            <a:r>
              <a:rPr lang="nb-NO" dirty="0" smtClean="0">
                <a:solidFill>
                  <a:schemeClr val="tx1"/>
                </a:solidFill>
                <a:sym typeface="Symbol"/>
              </a:rPr>
              <a:t>.</a:t>
            </a:r>
          </a:p>
          <a:p>
            <a:pPr algn="l"/>
            <a:endParaRPr lang="nb-NO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28728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1371600" y="620688"/>
            <a:ext cx="6400800" cy="5018112"/>
          </a:xfrm>
        </p:spPr>
        <p:txBody>
          <a:bodyPr>
            <a:normAutofit fontScale="92500" lnSpcReduction="20000"/>
          </a:bodyPr>
          <a:lstStyle/>
          <a:p>
            <a:pPr algn="l"/>
            <a:r>
              <a:rPr lang="nb-NO" dirty="0" smtClean="0">
                <a:solidFill>
                  <a:schemeClr val="tx1"/>
                </a:solidFill>
              </a:rPr>
              <a:t>Nord/Ingen</a:t>
            </a:r>
          </a:p>
          <a:p>
            <a:pPr algn="l"/>
            <a:r>
              <a:rPr lang="nb-NO" dirty="0" smtClean="0">
                <a:solidFill>
                  <a:schemeClr val="tx1"/>
                </a:solidFill>
              </a:rPr>
              <a:t>Vest		Nord		Øst		Syd</a:t>
            </a:r>
          </a:p>
          <a:p>
            <a:pPr algn="l"/>
            <a:r>
              <a:rPr lang="nb-NO" dirty="0">
                <a:solidFill>
                  <a:schemeClr val="tx1"/>
                </a:solidFill>
              </a:rPr>
              <a:t>	</a:t>
            </a:r>
            <a:r>
              <a:rPr lang="nb-NO" dirty="0" smtClean="0">
                <a:solidFill>
                  <a:schemeClr val="tx1"/>
                </a:solidFill>
              </a:rPr>
              <a:t>	1NT		1</a:t>
            </a:r>
            <a:r>
              <a:rPr lang="nb-NO" dirty="0" smtClean="0">
                <a:solidFill>
                  <a:srgbClr val="FF0000"/>
                </a:solidFill>
                <a:sym typeface="Symbol"/>
              </a:rPr>
              <a:t></a:t>
            </a:r>
          </a:p>
          <a:p>
            <a:pPr algn="l"/>
            <a:r>
              <a:rPr lang="nb-NO" dirty="0" smtClean="0">
                <a:solidFill>
                  <a:schemeClr val="tx1"/>
                </a:solidFill>
                <a:sym typeface="Symbol"/>
              </a:rPr>
              <a:t>Du tar øst med deg bort fra bordet og han trodde nord åpnet med 1. NS spiller et naturlig system. Har øst noen tilsvarende melding?</a:t>
            </a:r>
          </a:p>
          <a:p>
            <a:pPr algn="l"/>
            <a:endParaRPr lang="nb-NO" dirty="0" smtClean="0">
              <a:solidFill>
                <a:schemeClr val="tx1"/>
              </a:solidFill>
              <a:sym typeface="Symbol"/>
            </a:endParaRPr>
          </a:p>
          <a:p>
            <a:pPr algn="l"/>
            <a:r>
              <a:rPr lang="nb-NO" dirty="0" smtClean="0">
                <a:solidFill>
                  <a:schemeClr val="tx1"/>
                </a:solidFill>
                <a:sym typeface="Symbol"/>
              </a:rPr>
              <a:t>ØV bruker </a:t>
            </a:r>
            <a:r>
              <a:rPr lang="nb-NO" dirty="0" err="1" smtClean="0">
                <a:solidFill>
                  <a:schemeClr val="tx1"/>
                </a:solidFill>
                <a:sym typeface="Symbol"/>
              </a:rPr>
              <a:t>Yeslek</a:t>
            </a:r>
            <a:r>
              <a:rPr lang="nb-NO" dirty="0" smtClean="0">
                <a:solidFill>
                  <a:schemeClr val="tx1"/>
                </a:solidFill>
                <a:sym typeface="Symbol"/>
              </a:rPr>
              <a:t> mot 1 og </a:t>
            </a:r>
            <a:r>
              <a:rPr lang="nb-NO" dirty="0" err="1" smtClean="0">
                <a:solidFill>
                  <a:schemeClr val="tx1"/>
                </a:solidFill>
                <a:sym typeface="Symbol"/>
              </a:rPr>
              <a:t>Landy</a:t>
            </a:r>
            <a:r>
              <a:rPr lang="nb-NO" dirty="0" smtClean="0">
                <a:solidFill>
                  <a:schemeClr val="tx1"/>
                </a:solidFill>
                <a:sym typeface="Symbol"/>
              </a:rPr>
              <a:t> </a:t>
            </a:r>
            <a:r>
              <a:rPr lang="nb-NO" dirty="0">
                <a:solidFill>
                  <a:schemeClr val="tx1"/>
                </a:solidFill>
                <a:sym typeface="Symbol"/>
              </a:rPr>
              <a:t>(</a:t>
            </a:r>
            <a:r>
              <a:rPr lang="nb-NO" dirty="0" smtClean="0">
                <a:solidFill>
                  <a:schemeClr val="tx1"/>
                </a:solidFill>
                <a:sym typeface="Symbol"/>
              </a:rPr>
              <a:t>2 =begge major, ellers naturlig) mot 1NT. Øst har sparfarge.</a:t>
            </a:r>
          </a:p>
          <a:p>
            <a:pPr algn="l"/>
            <a:endParaRPr lang="nb-NO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74315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1371600" y="620688"/>
            <a:ext cx="6400800" cy="5018112"/>
          </a:xfrm>
        </p:spPr>
        <p:txBody>
          <a:bodyPr>
            <a:normAutofit/>
          </a:bodyPr>
          <a:lstStyle/>
          <a:p>
            <a:pPr algn="l"/>
            <a:r>
              <a:rPr lang="nb-NO" dirty="0" smtClean="0">
                <a:solidFill>
                  <a:schemeClr val="tx1"/>
                </a:solidFill>
              </a:rPr>
              <a:t>Nord/Ingen</a:t>
            </a:r>
          </a:p>
          <a:p>
            <a:pPr algn="l"/>
            <a:r>
              <a:rPr lang="nb-NO" dirty="0" smtClean="0">
                <a:solidFill>
                  <a:schemeClr val="tx1"/>
                </a:solidFill>
              </a:rPr>
              <a:t>Vest		Nord		Øst		Syd</a:t>
            </a:r>
          </a:p>
          <a:p>
            <a:pPr algn="l"/>
            <a:r>
              <a:rPr lang="nb-NO" dirty="0">
                <a:solidFill>
                  <a:schemeClr val="tx1"/>
                </a:solidFill>
              </a:rPr>
              <a:t>	</a:t>
            </a:r>
            <a:r>
              <a:rPr lang="nb-NO" dirty="0" smtClean="0">
                <a:solidFill>
                  <a:schemeClr val="tx1"/>
                </a:solidFill>
              </a:rPr>
              <a:t>	1NT		1</a:t>
            </a:r>
            <a:r>
              <a:rPr lang="nb-NO" dirty="0" smtClean="0">
                <a:solidFill>
                  <a:srgbClr val="FF0000"/>
                </a:solidFill>
                <a:sym typeface="Symbol"/>
              </a:rPr>
              <a:t></a:t>
            </a:r>
          </a:p>
          <a:p>
            <a:pPr algn="l"/>
            <a:r>
              <a:rPr lang="nb-NO" dirty="0" smtClean="0">
                <a:solidFill>
                  <a:schemeClr val="tx1"/>
                </a:solidFill>
                <a:sym typeface="Symbol"/>
              </a:rPr>
              <a:t>Du tar øst med deg bort fra bordet og han trodde han var giver selv. Har øst noen tilsvarende melding?</a:t>
            </a:r>
          </a:p>
          <a:p>
            <a:pPr algn="l"/>
            <a:endParaRPr lang="nb-NO" dirty="0" smtClean="0">
              <a:solidFill>
                <a:schemeClr val="tx1"/>
              </a:solidFill>
              <a:sym typeface="Symbol"/>
            </a:endParaRPr>
          </a:p>
          <a:p>
            <a:pPr algn="l"/>
            <a:r>
              <a:rPr lang="nb-NO" dirty="0" smtClean="0">
                <a:solidFill>
                  <a:schemeClr val="tx1"/>
                </a:solidFill>
                <a:sym typeface="Symbol"/>
              </a:rPr>
              <a:t>ØV bruker </a:t>
            </a:r>
            <a:r>
              <a:rPr lang="nb-NO" dirty="0" err="1" smtClean="0">
                <a:solidFill>
                  <a:schemeClr val="tx1"/>
                </a:solidFill>
                <a:sym typeface="Symbol"/>
              </a:rPr>
              <a:t>Multilandy</a:t>
            </a:r>
            <a:r>
              <a:rPr lang="nb-NO" dirty="0" smtClean="0">
                <a:solidFill>
                  <a:schemeClr val="tx1"/>
                </a:solidFill>
                <a:sym typeface="Symbol"/>
              </a:rPr>
              <a:t> mot 1NT.</a:t>
            </a:r>
          </a:p>
          <a:p>
            <a:pPr algn="l"/>
            <a:endParaRPr lang="nb-NO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811453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1371600" y="620688"/>
            <a:ext cx="6400800" cy="5018112"/>
          </a:xfrm>
        </p:spPr>
        <p:txBody>
          <a:bodyPr>
            <a:noAutofit/>
          </a:bodyPr>
          <a:lstStyle/>
          <a:p>
            <a:pPr algn="l"/>
            <a:r>
              <a:rPr lang="nb-NO" sz="1900" dirty="0" smtClean="0">
                <a:solidFill>
                  <a:schemeClr val="tx1"/>
                </a:solidFill>
              </a:rPr>
              <a:t>Nord/Ingen</a:t>
            </a:r>
          </a:p>
          <a:p>
            <a:pPr algn="l"/>
            <a:r>
              <a:rPr lang="nb-NO" sz="1900" dirty="0" smtClean="0">
                <a:solidFill>
                  <a:schemeClr val="tx1"/>
                </a:solidFill>
              </a:rPr>
              <a:t>Vest		Nord		Øst		Syd</a:t>
            </a:r>
          </a:p>
          <a:p>
            <a:pPr algn="l"/>
            <a:r>
              <a:rPr lang="nb-NO" sz="1900" dirty="0">
                <a:solidFill>
                  <a:schemeClr val="tx1"/>
                </a:solidFill>
              </a:rPr>
              <a:t>	</a:t>
            </a:r>
            <a:r>
              <a:rPr lang="nb-NO" sz="1900" dirty="0" smtClean="0">
                <a:solidFill>
                  <a:schemeClr val="tx1"/>
                </a:solidFill>
              </a:rPr>
              <a:t>	2NT		pass		2</a:t>
            </a:r>
            <a:r>
              <a:rPr lang="nb-NO" sz="1900" dirty="0" smtClean="0">
                <a:solidFill>
                  <a:schemeClr val="tx1"/>
                </a:solidFill>
                <a:sym typeface="Symbol"/>
              </a:rPr>
              <a:t></a:t>
            </a:r>
            <a:endParaRPr lang="nb-NO" sz="1900" dirty="0" smtClean="0">
              <a:solidFill>
                <a:srgbClr val="FF0000"/>
              </a:solidFill>
              <a:sym typeface="Symbol"/>
            </a:endParaRPr>
          </a:p>
          <a:p>
            <a:pPr algn="l"/>
            <a:r>
              <a:rPr lang="nb-NO" sz="1900" dirty="0" smtClean="0">
                <a:solidFill>
                  <a:schemeClr val="tx1"/>
                </a:solidFill>
                <a:sym typeface="Symbol"/>
              </a:rPr>
              <a:t/>
            </a:r>
            <a:br>
              <a:rPr lang="nb-NO" sz="1900" dirty="0" smtClean="0">
                <a:solidFill>
                  <a:schemeClr val="tx1"/>
                </a:solidFill>
                <a:sym typeface="Symbol"/>
              </a:rPr>
            </a:br>
            <a:r>
              <a:rPr lang="nb-NO" sz="1900" dirty="0" smtClean="0">
                <a:solidFill>
                  <a:schemeClr val="tx1"/>
                </a:solidFill>
                <a:sym typeface="Symbol"/>
              </a:rPr>
              <a:t>Syd trodde nord åpna med 1NT. 2 er en slags </a:t>
            </a:r>
            <a:r>
              <a:rPr lang="nb-NO" sz="1900" dirty="0" err="1" smtClean="0">
                <a:solidFill>
                  <a:schemeClr val="tx1"/>
                </a:solidFill>
                <a:sym typeface="Symbol"/>
              </a:rPr>
              <a:t>minorstayman</a:t>
            </a:r>
            <a:r>
              <a:rPr lang="nb-NO" sz="1900" dirty="0" smtClean="0">
                <a:solidFill>
                  <a:schemeClr val="tx1"/>
                </a:solidFill>
                <a:sym typeface="Symbol"/>
              </a:rPr>
              <a:t>, og viser én eller begge </a:t>
            </a:r>
            <a:r>
              <a:rPr lang="nb-NO" sz="1900" dirty="0" err="1" smtClean="0">
                <a:solidFill>
                  <a:schemeClr val="tx1"/>
                </a:solidFill>
                <a:sym typeface="Symbol"/>
              </a:rPr>
              <a:t>minor</a:t>
            </a:r>
            <a:r>
              <a:rPr lang="nb-NO" sz="1900" dirty="0" smtClean="0">
                <a:solidFill>
                  <a:schemeClr val="tx1"/>
                </a:solidFill>
                <a:sym typeface="Symbol"/>
              </a:rPr>
              <a:t>, sterk eller svak hånd.</a:t>
            </a:r>
          </a:p>
          <a:p>
            <a:pPr algn="l"/>
            <a:r>
              <a:rPr lang="nb-NO" sz="1900" dirty="0" smtClean="0">
                <a:solidFill>
                  <a:schemeClr val="tx1"/>
                </a:solidFill>
                <a:sym typeface="Symbol"/>
              </a:rPr>
              <a:t>Over 2NT bruker de </a:t>
            </a:r>
            <a:r>
              <a:rPr lang="nb-NO" sz="1900" dirty="0" err="1" smtClean="0">
                <a:solidFill>
                  <a:schemeClr val="tx1"/>
                </a:solidFill>
                <a:sym typeface="Symbol"/>
              </a:rPr>
              <a:t>puppetstayman</a:t>
            </a:r>
            <a:r>
              <a:rPr lang="nb-NO" sz="1900" dirty="0" smtClean="0">
                <a:solidFill>
                  <a:schemeClr val="tx1"/>
                </a:solidFill>
                <a:sym typeface="Symbol"/>
              </a:rPr>
              <a:t>, overføringer, 3 som sleminvitt med begge </a:t>
            </a:r>
            <a:r>
              <a:rPr lang="nb-NO" sz="1900" dirty="0" err="1" smtClean="0">
                <a:solidFill>
                  <a:schemeClr val="tx1"/>
                </a:solidFill>
                <a:sym typeface="Symbol"/>
              </a:rPr>
              <a:t>minor</a:t>
            </a:r>
            <a:r>
              <a:rPr lang="nb-NO" sz="1900" dirty="0" smtClean="0">
                <a:solidFill>
                  <a:schemeClr val="tx1"/>
                </a:solidFill>
                <a:sym typeface="Symbol"/>
              </a:rPr>
              <a:t> og 4/ som sleminvitt i hhv hjerter og spar og 4/ som sleminvitt i hhv kløver og ruter.</a:t>
            </a:r>
          </a:p>
          <a:p>
            <a:pPr algn="l"/>
            <a:r>
              <a:rPr lang="nb-NO" sz="1900" dirty="0" smtClean="0">
                <a:solidFill>
                  <a:schemeClr val="tx1"/>
                </a:solidFill>
                <a:sym typeface="Symbol"/>
              </a:rPr>
              <a:t/>
            </a:r>
            <a:br>
              <a:rPr lang="nb-NO" sz="1900" dirty="0" smtClean="0">
                <a:solidFill>
                  <a:schemeClr val="tx1"/>
                </a:solidFill>
                <a:sym typeface="Symbol"/>
              </a:rPr>
            </a:br>
            <a:r>
              <a:rPr lang="nb-NO" sz="1900" dirty="0" smtClean="0">
                <a:solidFill>
                  <a:schemeClr val="tx1"/>
                </a:solidFill>
                <a:sym typeface="Symbol"/>
              </a:rPr>
              <a:t>Har syd noen tilsvarende melding?</a:t>
            </a:r>
          </a:p>
          <a:p>
            <a:pPr algn="l"/>
            <a:endParaRPr lang="nb-NO" sz="1900" dirty="0">
              <a:solidFill>
                <a:schemeClr val="tx1"/>
              </a:solidFill>
              <a:sym typeface="Symbol"/>
            </a:endParaRPr>
          </a:p>
          <a:p>
            <a:pPr algn="l"/>
            <a:r>
              <a:rPr lang="nb-NO" sz="1900" dirty="0" smtClean="0">
                <a:solidFill>
                  <a:schemeClr val="tx1"/>
                </a:solidFill>
                <a:sym typeface="Symbol"/>
              </a:rPr>
              <a:t>Med begge </a:t>
            </a:r>
            <a:r>
              <a:rPr lang="nb-NO" sz="1900" dirty="0" err="1" smtClean="0">
                <a:solidFill>
                  <a:schemeClr val="tx1"/>
                </a:solidFill>
                <a:sym typeface="Symbol"/>
              </a:rPr>
              <a:t>minor</a:t>
            </a:r>
            <a:r>
              <a:rPr lang="nb-NO" sz="1900" dirty="0" smtClean="0">
                <a:solidFill>
                  <a:schemeClr val="tx1"/>
                </a:solidFill>
                <a:sym typeface="Symbol"/>
              </a:rPr>
              <a:t>?</a:t>
            </a:r>
            <a:br>
              <a:rPr lang="nb-NO" sz="1900" dirty="0" smtClean="0">
                <a:solidFill>
                  <a:schemeClr val="tx1"/>
                </a:solidFill>
                <a:sym typeface="Symbol"/>
              </a:rPr>
            </a:br>
            <a:r>
              <a:rPr lang="nb-NO" sz="1900" dirty="0" smtClean="0">
                <a:solidFill>
                  <a:schemeClr val="tx1"/>
                </a:solidFill>
                <a:sym typeface="Symbol"/>
              </a:rPr>
              <a:t>Med én </a:t>
            </a:r>
            <a:r>
              <a:rPr lang="nb-NO" sz="1900" dirty="0" err="1" smtClean="0">
                <a:solidFill>
                  <a:schemeClr val="tx1"/>
                </a:solidFill>
                <a:sym typeface="Symbol"/>
              </a:rPr>
              <a:t>minor</a:t>
            </a:r>
            <a:r>
              <a:rPr lang="nb-NO" sz="1900" dirty="0" smtClean="0">
                <a:solidFill>
                  <a:schemeClr val="tx1"/>
                </a:solidFill>
                <a:sym typeface="Symbol"/>
              </a:rPr>
              <a:t>?</a:t>
            </a:r>
            <a:br>
              <a:rPr lang="nb-NO" sz="1900" dirty="0" smtClean="0">
                <a:solidFill>
                  <a:schemeClr val="tx1"/>
                </a:solidFill>
                <a:sym typeface="Symbol"/>
              </a:rPr>
            </a:br>
            <a:r>
              <a:rPr lang="nb-NO" sz="1900" dirty="0" smtClean="0">
                <a:solidFill>
                  <a:schemeClr val="tx1"/>
                </a:solidFill>
                <a:sym typeface="Symbol"/>
              </a:rPr>
              <a:t>Uansett styrke?</a:t>
            </a:r>
          </a:p>
        </p:txBody>
      </p:sp>
    </p:spTree>
    <p:extLst>
      <p:ext uri="{BB962C8B-B14F-4D97-AF65-F5344CB8AC3E}">
        <p14:creationId xmlns:p14="http://schemas.microsoft.com/office/powerpoint/2010/main" val="20109139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109</TotalTime>
  <Words>12</Words>
  <Application>Microsoft Office PowerPoint</Application>
  <PresentationFormat>Skjermfremvisning (4:3)</PresentationFormat>
  <Paragraphs>39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Lysbildetitler</vt:lpstr>
      </vt:variant>
      <vt:variant>
        <vt:i4>6</vt:i4>
      </vt:variant>
    </vt:vector>
  </HeadingPairs>
  <TitlesOfParts>
    <vt:vector size="7" baseType="lpstr">
      <vt:lpstr>Office-tema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PowerPoint-presentasjon</dc:title>
  <dc:creator>Harald Berre Skjæran</dc:creator>
  <cp:lastModifiedBy>Harald Berre Skjæran</cp:lastModifiedBy>
  <cp:revision>8</cp:revision>
  <dcterms:created xsi:type="dcterms:W3CDTF">2017-09-14T10:01:16Z</dcterms:created>
  <dcterms:modified xsi:type="dcterms:W3CDTF">2017-09-19T11:10:12Z</dcterms:modified>
</cp:coreProperties>
</file>