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71" r:id="rId2"/>
    <p:sldId id="280" r:id="rId3"/>
    <p:sldId id="274" r:id="rId4"/>
    <p:sldId id="276" r:id="rId5"/>
    <p:sldId id="272" r:id="rId6"/>
    <p:sldId id="278" r:id="rId7"/>
    <p:sldId id="293" r:id="rId8"/>
    <p:sldId id="281" r:id="rId9"/>
    <p:sldId id="282" r:id="rId10"/>
    <p:sldId id="294" r:id="rId11"/>
    <p:sldId id="287" r:id="rId12"/>
    <p:sldId id="288" r:id="rId13"/>
    <p:sldId id="289" r:id="rId14"/>
    <p:sldId id="290" r:id="rId15"/>
    <p:sldId id="292" r:id="rId16"/>
    <p:sldId id="283" r:id="rId17"/>
    <p:sldId id="284" r:id="rId18"/>
    <p:sldId id="285" r:id="rId19"/>
    <p:sldId id="286" r:id="rId20"/>
    <p:sldId id="291" r:id="rId21"/>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DejaVu Sans"/>
        <a:cs typeface="DejaVu Sans"/>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DejaVu Sans"/>
        <a:cs typeface="DejaVu Sans"/>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DejaVu Sans"/>
        <a:cs typeface="DejaVu Sans"/>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DejaVu Sans"/>
        <a:cs typeface="DejaVu Sans"/>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DejaVu Sans"/>
        <a:cs typeface="DejaVu Sans"/>
      </a:defRPr>
    </a:lvl5pPr>
    <a:lvl6pPr marL="2286000" algn="l" defTabSz="914400" rtl="0" eaLnBrk="1" latinLnBrk="0" hangingPunct="1">
      <a:defRPr kern="1200">
        <a:solidFill>
          <a:schemeClr val="bg1"/>
        </a:solidFill>
        <a:latin typeface="Arial" panose="020B0604020202020204" pitchFamily="34" charset="0"/>
        <a:ea typeface="DejaVu Sans"/>
        <a:cs typeface="DejaVu Sans"/>
      </a:defRPr>
    </a:lvl6pPr>
    <a:lvl7pPr marL="2743200" algn="l" defTabSz="914400" rtl="0" eaLnBrk="1" latinLnBrk="0" hangingPunct="1">
      <a:defRPr kern="1200">
        <a:solidFill>
          <a:schemeClr val="bg1"/>
        </a:solidFill>
        <a:latin typeface="Arial" panose="020B0604020202020204" pitchFamily="34" charset="0"/>
        <a:ea typeface="DejaVu Sans"/>
        <a:cs typeface="DejaVu Sans"/>
      </a:defRPr>
    </a:lvl7pPr>
    <a:lvl8pPr marL="3200400" algn="l" defTabSz="914400" rtl="0" eaLnBrk="1" latinLnBrk="0" hangingPunct="1">
      <a:defRPr kern="1200">
        <a:solidFill>
          <a:schemeClr val="bg1"/>
        </a:solidFill>
        <a:latin typeface="Arial" panose="020B0604020202020204" pitchFamily="34" charset="0"/>
        <a:ea typeface="DejaVu Sans"/>
        <a:cs typeface="DejaVu Sans"/>
      </a:defRPr>
    </a:lvl8pPr>
    <a:lvl9pPr marL="3657600" algn="l" defTabSz="914400" rtl="0" eaLnBrk="1" latinLnBrk="0" hangingPunct="1">
      <a:defRPr kern="1200">
        <a:solidFill>
          <a:schemeClr val="bg1"/>
        </a:solidFill>
        <a:latin typeface="Arial" panose="020B0604020202020204" pitchFamily="34" charset="0"/>
        <a:ea typeface="DejaVu Sans"/>
        <a:cs typeface="DejaVu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9114"/>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57354" name="Rectangle 9"/>
          <p:cNvSpPr>
            <a:spLocks noGrp="1" noRot="1" noChangeAspect="1" noChangeArrowheads="1"/>
          </p:cNvSpPr>
          <p:nvPr>
            <p:ph type="sldImg"/>
          </p:nvPr>
        </p:nvSpPr>
        <p:spPr bwMode="auto">
          <a:xfrm>
            <a:off x="-11798300" y="-11796713"/>
            <a:ext cx="11785600" cy="1247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8" name="Rectangle 10"/>
          <p:cNvSpPr>
            <a:spLocks noGrp="1" noChangeArrowheads="1"/>
          </p:cNvSpPr>
          <p:nvPr>
            <p:ph type="body"/>
          </p:nvPr>
        </p:nvSpPr>
        <p:spPr bwMode="auto">
          <a:xfrm>
            <a:off x="685800" y="4343400"/>
            <a:ext cx="5472113" cy="41005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nb-NO"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1798300" y="-11796713"/>
            <a:ext cx="11788775" cy="12482513"/>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nb-NO" altLang="nb-NO"/>
          </a:p>
        </p:txBody>
      </p:sp>
      <p:sp>
        <p:nvSpPr>
          <p:cNvPr id="70659"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1798300" y="-11796713"/>
            <a:ext cx="11788775" cy="12482513"/>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nb-NO" altLang="nb-NO"/>
          </a:p>
        </p:txBody>
      </p:sp>
      <p:sp>
        <p:nvSpPr>
          <p:cNvPr id="71683"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fld id="{9FFA2F4D-37D9-46FD-BB27-C3C621590867}" type="slidenum">
              <a:rPr lang="nb-NO" altLang="nb-NO"/>
              <a:pPr/>
              <a:t>‹#›</a:t>
            </a:fld>
            <a:endParaRPr lang="nb-NO" altLang="nb-NO"/>
          </a:p>
        </p:txBody>
      </p:sp>
    </p:spTree>
    <p:extLst>
      <p:ext uri="{BB962C8B-B14F-4D97-AF65-F5344CB8AC3E}">
        <p14:creationId xmlns:p14="http://schemas.microsoft.com/office/powerpoint/2010/main" val="236353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fld id="{0F3ED41B-5E45-481D-93EB-F7F97DDDA05A}" type="slidenum">
              <a:rPr lang="nb-NO" altLang="nb-NO"/>
              <a:pPr/>
              <a:t>‹#›</a:t>
            </a:fld>
            <a:endParaRPr lang="nb-NO" altLang="nb-NO"/>
          </a:p>
        </p:txBody>
      </p:sp>
    </p:spTree>
    <p:extLst>
      <p:ext uri="{BB962C8B-B14F-4D97-AF65-F5344CB8AC3E}">
        <p14:creationId xmlns:p14="http://schemas.microsoft.com/office/powerpoint/2010/main" val="208273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9875" y="128588"/>
            <a:ext cx="2052638" cy="5983287"/>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128588"/>
            <a:ext cx="6010275" cy="598328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fld id="{6CE024BA-E612-4A30-A0EC-F76F509278EA}" type="slidenum">
              <a:rPr lang="nb-NO" altLang="nb-NO"/>
              <a:pPr/>
              <a:t>‹#›</a:t>
            </a:fld>
            <a:endParaRPr lang="nb-NO" altLang="nb-NO"/>
          </a:p>
        </p:txBody>
      </p:sp>
    </p:spTree>
    <p:extLst>
      <p:ext uri="{BB962C8B-B14F-4D97-AF65-F5344CB8AC3E}">
        <p14:creationId xmlns:p14="http://schemas.microsoft.com/office/powerpoint/2010/main" val="25742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128588"/>
            <a:ext cx="8215313" cy="1433512"/>
          </a:xfrm>
        </p:spPr>
        <p:txBody>
          <a:bodyPr/>
          <a:lstStyle/>
          <a:p>
            <a:r>
              <a:rPr lang="nb-NO"/>
              <a:t>Klikk for å redigere tittelstil</a:t>
            </a:r>
          </a:p>
        </p:txBody>
      </p:sp>
      <p:sp>
        <p:nvSpPr>
          <p:cNvPr id="3" name="Rectangle 3"/>
          <p:cNvSpPr>
            <a:spLocks noGrp="1" noChangeArrowheads="1"/>
          </p:cNvSpPr>
          <p:nvPr>
            <p:ph type="dt" idx="10"/>
          </p:nvPr>
        </p:nvSpPr>
        <p:spPr>
          <a:ln/>
        </p:spPr>
        <p:txBody>
          <a:bodyPr/>
          <a:lstStyle>
            <a:lvl1pPr>
              <a:defRPr/>
            </a:lvl1pPr>
          </a:lstStyle>
          <a:p>
            <a:pPr>
              <a:defRPr/>
            </a:pPr>
            <a:endParaRPr lang="nb-NO"/>
          </a:p>
        </p:txBody>
      </p:sp>
      <p:sp>
        <p:nvSpPr>
          <p:cNvPr id="4" name="Rectangle 5"/>
          <p:cNvSpPr>
            <a:spLocks noGrp="1" noChangeArrowheads="1"/>
          </p:cNvSpPr>
          <p:nvPr>
            <p:ph type="sldNum" idx="11"/>
          </p:nvPr>
        </p:nvSpPr>
        <p:spPr>
          <a:ln/>
        </p:spPr>
        <p:txBody>
          <a:bodyPr/>
          <a:lstStyle>
            <a:lvl1pPr>
              <a:defRPr/>
            </a:lvl1pPr>
          </a:lstStyle>
          <a:p>
            <a:fld id="{74044F66-C84B-4C38-93B4-9806E9EA61E9}" type="slidenum">
              <a:rPr lang="nb-NO" altLang="nb-NO"/>
              <a:pPr/>
              <a:t>‹#›</a:t>
            </a:fld>
            <a:endParaRPr lang="nb-NO" altLang="nb-NO"/>
          </a:p>
        </p:txBody>
      </p:sp>
    </p:spTree>
    <p:extLst>
      <p:ext uri="{BB962C8B-B14F-4D97-AF65-F5344CB8AC3E}">
        <p14:creationId xmlns:p14="http://schemas.microsoft.com/office/powerpoint/2010/main" val="304239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fld id="{8A40D160-2A36-458E-9CE4-7DF88F6E4BF6}" type="slidenum">
              <a:rPr lang="nb-NO" altLang="nb-NO"/>
              <a:pPr/>
              <a:t>‹#›</a:t>
            </a:fld>
            <a:endParaRPr lang="nb-NO" altLang="nb-NO"/>
          </a:p>
        </p:txBody>
      </p:sp>
    </p:spTree>
    <p:extLst>
      <p:ext uri="{BB962C8B-B14F-4D97-AF65-F5344CB8AC3E}">
        <p14:creationId xmlns:p14="http://schemas.microsoft.com/office/powerpoint/2010/main" val="348439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fld id="{4D32D7F6-0E53-40FB-A174-061A33118E4F}" type="slidenum">
              <a:rPr lang="nb-NO" altLang="nb-NO"/>
              <a:pPr/>
              <a:t>‹#›</a:t>
            </a:fld>
            <a:endParaRPr lang="nb-NO" altLang="nb-NO"/>
          </a:p>
        </p:txBody>
      </p:sp>
    </p:spTree>
    <p:extLst>
      <p:ext uri="{BB962C8B-B14F-4D97-AF65-F5344CB8AC3E}">
        <p14:creationId xmlns:p14="http://schemas.microsoft.com/office/powerpoint/2010/main" val="7466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3"/>
          <p:cNvSpPr>
            <a:spLocks noGrp="1" noChangeArrowheads="1"/>
          </p:cNvSpPr>
          <p:nvPr>
            <p:ph type="dt" idx="10"/>
          </p:nvPr>
        </p:nvSpPr>
        <p:spPr>
          <a:ln/>
        </p:spPr>
        <p:txBody>
          <a:bodyPr/>
          <a:lstStyle>
            <a:lvl1pPr>
              <a:defRPr/>
            </a:lvl1pPr>
          </a:lstStyle>
          <a:p>
            <a:pPr>
              <a:defRPr/>
            </a:pPr>
            <a:endParaRPr lang="nb-NO"/>
          </a:p>
        </p:txBody>
      </p:sp>
      <p:sp>
        <p:nvSpPr>
          <p:cNvPr id="6" name="Rectangle 5"/>
          <p:cNvSpPr>
            <a:spLocks noGrp="1" noChangeArrowheads="1"/>
          </p:cNvSpPr>
          <p:nvPr>
            <p:ph type="sldNum" idx="11"/>
          </p:nvPr>
        </p:nvSpPr>
        <p:spPr>
          <a:ln/>
        </p:spPr>
        <p:txBody>
          <a:bodyPr/>
          <a:lstStyle>
            <a:lvl1pPr>
              <a:defRPr/>
            </a:lvl1pPr>
          </a:lstStyle>
          <a:p>
            <a:fld id="{9B320E3C-4F84-4AF8-A176-3FBC7BD3A17F}" type="slidenum">
              <a:rPr lang="nb-NO" altLang="nb-NO"/>
              <a:pPr/>
              <a:t>‹#›</a:t>
            </a:fld>
            <a:endParaRPr lang="nb-NO" altLang="nb-NO"/>
          </a:p>
        </p:txBody>
      </p:sp>
    </p:spTree>
    <p:extLst>
      <p:ext uri="{BB962C8B-B14F-4D97-AF65-F5344CB8AC3E}">
        <p14:creationId xmlns:p14="http://schemas.microsoft.com/office/powerpoint/2010/main" val="283069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3"/>
          <p:cNvSpPr>
            <a:spLocks noGrp="1" noChangeArrowheads="1"/>
          </p:cNvSpPr>
          <p:nvPr>
            <p:ph type="dt" idx="10"/>
          </p:nvPr>
        </p:nvSpPr>
        <p:spPr>
          <a:ln/>
        </p:spPr>
        <p:txBody>
          <a:bodyPr/>
          <a:lstStyle>
            <a:lvl1pPr>
              <a:defRPr/>
            </a:lvl1pPr>
          </a:lstStyle>
          <a:p>
            <a:pPr>
              <a:defRPr/>
            </a:pPr>
            <a:endParaRPr lang="nb-NO"/>
          </a:p>
        </p:txBody>
      </p:sp>
      <p:sp>
        <p:nvSpPr>
          <p:cNvPr id="8" name="Rectangle 5"/>
          <p:cNvSpPr>
            <a:spLocks noGrp="1" noChangeArrowheads="1"/>
          </p:cNvSpPr>
          <p:nvPr>
            <p:ph type="sldNum" idx="11"/>
          </p:nvPr>
        </p:nvSpPr>
        <p:spPr>
          <a:ln/>
        </p:spPr>
        <p:txBody>
          <a:bodyPr/>
          <a:lstStyle>
            <a:lvl1pPr>
              <a:defRPr/>
            </a:lvl1pPr>
          </a:lstStyle>
          <a:p>
            <a:fld id="{893ADEC3-4AAC-4F5F-BF1E-F60225D78562}" type="slidenum">
              <a:rPr lang="nb-NO" altLang="nb-NO"/>
              <a:pPr/>
              <a:t>‹#›</a:t>
            </a:fld>
            <a:endParaRPr lang="nb-NO" altLang="nb-NO"/>
          </a:p>
        </p:txBody>
      </p:sp>
    </p:spTree>
    <p:extLst>
      <p:ext uri="{BB962C8B-B14F-4D97-AF65-F5344CB8AC3E}">
        <p14:creationId xmlns:p14="http://schemas.microsoft.com/office/powerpoint/2010/main" val="180360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3"/>
          <p:cNvSpPr>
            <a:spLocks noGrp="1" noChangeArrowheads="1"/>
          </p:cNvSpPr>
          <p:nvPr>
            <p:ph type="dt" idx="10"/>
          </p:nvPr>
        </p:nvSpPr>
        <p:spPr>
          <a:ln/>
        </p:spPr>
        <p:txBody>
          <a:bodyPr/>
          <a:lstStyle>
            <a:lvl1pPr>
              <a:defRPr/>
            </a:lvl1pPr>
          </a:lstStyle>
          <a:p>
            <a:pPr>
              <a:defRPr/>
            </a:pPr>
            <a:endParaRPr lang="nb-NO"/>
          </a:p>
        </p:txBody>
      </p:sp>
      <p:sp>
        <p:nvSpPr>
          <p:cNvPr id="4" name="Rectangle 5"/>
          <p:cNvSpPr>
            <a:spLocks noGrp="1" noChangeArrowheads="1"/>
          </p:cNvSpPr>
          <p:nvPr>
            <p:ph type="sldNum" idx="11"/>
          </p:nvPr>
        </p:nvSpPr>
        <p:spPr>
          <a:ln/>
        </p:spPr>
        <p:txBody>
          <a:bodyPr/>
          <a:lstStyle>
            <a:lvl1pPr>
              <a:defRPr/>
            </a:lvl1pPr>
          </a:lstStyle>
          <a:p>
            <a:fld id="{A7FB8982-18ED-47BC-9B09-D030FF14BBE6}" type="slidenum">
              <a:rPr lang="nb-NO" altLang="nb-NO"/>
              <a:pPr/>
              <a:t>‹#›</a:t>
            </a:fld>
            <a:endParaRPr lang="nb-NO" altLang="nb-NO"/>
          </a:p>
        </p:txBody>
      </p:sp>
    </p:spTree>
    <p:extLst>
      <p:ext uri="{BB962C8B-B14F-4D97-AF65-F5344CB8AC3E}">
        <p14:creationId xmlns:p14="http://schemas.microsoft.com/office/powerpoint/2010/main" val="15691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nb-NO"/>
          </a:p>
        </p:txBody>
      </p:sp>
      <p:sp>
        <p:nvSpPr>
          <p:cNvPr id="3" name="Rectangle 5"/>
          <p:cNvSpPr>
            <a:spLocks noGrp="1" noChangeArrowheads="1"/>
          </p:cNvSpPr>
          <p:nvPr>
            <p:ph type="sldNum" idx="11"/>
          </p:nvPr>
        </p:nvSpPr>
        <p:spPr>
          <a:ln/>
        </p:spPr>
        <p:txBody>
          <a:bodyPr/>
          <a:lstStyle>
            <a:lvl1pPr>
              <a:defRPr/>
            </a:lvl1pPr>
          </a:lstStyle>
          <a:p>
            <a:fld id="{6FCF16B5-1AD9-4B34-97A8-8218B7822C73}" type="slidenum">
              <a:rPr lang="nb-NO" altLang="nb-NO"/>
              <a:pPr/>
              <a:t>‹#›</a:t>
            </a:fld>
            <a:endParaRPr lang="nb-NO" altLang="nb-NO"/>
          </a:p>
        </p:txBody>
      </p:sp>
    </p:spTree>
    <p:extLst>
      <p:ext uri="{BB962C8B-B14F-4D97-AF65-F5344CB8AC3E}">
        <p14:creationId xmlns:p14="http://schemas.microsoft.com/office/powerpoint/2010/main" val="411581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3"/>
          <p:cNvSpPr>
            <a:spLocks noGrp="1" noChangeArrowheads="1"/>
          </p:cNvSpPr>
          <p:nvPr>
            <p:ph type="dt" idx="10"/>
          </p:nvPr>
        </p:nvSpPr>
        <p:spPr>
          <a:ln/>
        </p:spPr>
        <p:txBody>
          <a:bodyPr/>
          <a:lstStyle>
            <a:lvl1pPr>
              <a:defRPr/>
            </a:lvl1pPr>
          </a:lstStyle>
          <a:p>
            <a:pPr>
              <a:defRPr/>
            </a:pPr>
            <a:endParaRPr lang="nb-NO"/>
          </a:p>
        </p:txBody>
      </p:sp>
      <p:sp>
        <p:nvSpPr>
          <p:cNvPr id="6" name="Rectangle 5"/>
          <p:cNvSpPr>
            <a:spLocks noGrp="1" noChangeArrowheads="1"/>
          </p:cNvSpPr>
          <p:nvPr>
            <p:ph type="sldNum" idx="11"/>
          </p:nvPr>
        </p:nvSpPr>
        <p:spPr>
          <a:ln/>
        </p:spPr>
        <p:txBody>
          <a:bodyPr/>
          <a:lstStyle>
            <a:lvl1pPr>
              <a:defRPr/>
            </a:lvl1pPr>
          </a:lstStyle>
          <a:p>
            <a:fld id="{FF9AF46D-A34D-4860-B0DF-686A44FD87A7}" type="slidenum">
              <a:rPr lang="nb-NO" altLang="nb-NO"/>
              <a:pPr/>
              <a:t>‹#›</a:t>
            </a:fld>
            <a:endParaRPr lang="nb-NO" altLang="nb-NO"/>
          </a:p>
        </p:txBody>
      </p:sp>
    </p:spTree>
    <p:extLst>
      <p:ext uri="{BB962C8B-B14F-4D97-AF65-F5344CB8AC3E}">
        <p14:creationId xmlns:p14="http://schemas.microsoft.com/office/powerpoint/2010/main" val="96229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3"/>
          <p:cNvSpPr>
            <a:spLocks noGrp="1" noChangeArrowheads="1"/>
          </p:cNvSpPr>
          <p:nvPr>
            <p:ph type="dt" idx="10"/>
          </p:nvPr>
        </p:nvSpPr>
        <p:spPr>
          <a:ln/>
        </p:spPr>
        <p:txBody>
          <a:bodyPr/>
          <a:lstStyle>
            <a:lvl1pPr>
              <a:defRPr/>
            </a:lvl1pPr>
          </a:lstStyle>
          <a:p>
            <a:pPr>
              <a:defRPr/>
            </a:pPr>
            <a:endParaRPr lang="nb-NO"/>
          </a:p>
        </p:txBody>
      </p:sp>
      <p:sp>
        <p:nvSpPr>
          <p:cNvPr id="6" name="Rectangle 5"/>
          <p:cNvSpPr>
            <a:spLocks noGrp="1" noChangeArrowheads="1"/>
          </p:cNvSpPr>
          <p:nvPr>
            <p:ph type="sldNum" idx="11"/>
          </p:nvPr>
        </p:nvSpPr>
        <p:spPr>
          <a:ln/>
        </p:spPr>
        <p:txBody>
          <a:bodyPr/>
          <a:lstStyle>
            <a:lvl1pPr>
              <a:defRPr/>
            </a:lvl1pPr>
          </a:lstStyle>
          <a:p>
            <a:fld id="{A3DD280B-77BF-44DF-BC2D-C0EECFD2228F}" type="slidenum">
              <a:rPr lang="nb-NO" altLang="nb-NO"/>
              <a:pPr/>
              <a:t>‹#›</a:t>
            </a:fld>
            <a:endParaRPr lang="nb-NO" altLang="nb-NO"/>
          </a:p>
        </p:txBody>
      </p:sp>
    </p:spTree>
    <p:extLst>
      <p:ext uri="{BB962C8B-B14F-4D97-AF65-F5344CB8AC3E}">
        <p14:creationId xmlns:p14="http://schemas.microsoft.com/office/powerpoint/2010/main" val="59039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153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nb-NO"/>
              <a:t>Klikk for å redigere titteltekstformatet</a:t>
            </a:r>
          </a:p>
        </p:txBody>
      </p:sp>
      <p:sp>
        <p:nvSpPr>
          <p:cNvPr id="1027" name="Rectangle 2"/>
          <p:cNvSpPr>
            <a:spLocks noGrp="1" noChangeArrowheads="1"/>
          </p:cNvSpPr>
          <p:nvPr>
            <p:ph type="body" idx="1"/>
          </p:nvPr>
        </p:nvSpPr>
        <p:spPr bwMode="auto">
          <a:xfrm>
            <a:off x="457200" y="1600200"/>
            <a:ext cx="8215313"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nb-NO"/>
              <a:t>Klikk for å redigere formatet på disposisjonsteksten</a:t>
            </a:r>
          </a:p>
          <a:p>
            <a:pPr lvl="1"/>
            <a:r>
              <a:rPr lang="en-GB" altLang="nb-NO"/>
              <a:t>Andre disposisjonsnivå</a:t>
            </a:r>
          </a:p>
          <a:p>
            <a:pPr lvl="2"/>
            <a:r>
              <a:rPr lang="en-GB" altLang="nb-NO"/>
              <a:t>Tredje disposisjonsnivå</a:t>
            </a:r>
          </a:p>
          <a:p>
            <a:pPr lvl="3"/>
            <a:r>
              <a:rPr lang="en-GB" altLang="nb-NO"/>
              <a:t>Fjerde disposisjonsnivå</a:t>
            </a:r>
          </a:p>
          <a:p>
            <a:pPr lvl="4"/>
            <a:r>
              <a:rPr lang="en-GB" altLang="nb-NO"/>
              <a:t>Femte disposisjonsnivå</a:t>
            </a:r>
          </a:p>
          <a:p>
            <a:pPr lvl="4"/>
            <a:r>
              <a:rPr lang="en-GB" altLang="nb-NO"/>
              <a:t>Sjette disposisjonsnivå</a:t>
            </a:r>
          </a:p>
          <a:p>
            <a:pPr lvl="4"/>
            <a:r>
              <a:rPr lang="en-GB" altLang="nb-NO"/>
              <a:t>Sjuende disposisjonsnivå</a:t>
            </a:r>
          </a:p>
          <a:p>
            <a:pPr lvl="4"/>
            <a:r>
              <a:rPr lang="en-GB" altLang="nb-NO"/>
              <a:t>Åttende disposisjonsnivå</a:t>
            </a:r>
          </a:p>
          <a:p>
            <a:pPr lvl="4"/>
            <a:r>
              <a:rPr lang="en-GB" altLang="nb-NO"/>
              <a:t>Niende disposisjonsnivå</a:t>
            </a:r>
          </a:p>
        </p:txBody>
      </p:sp>
      <p:sp>
        <p:nvSpPr>
          <p:cNvPr id="2" name="Rectangle 3"/>
          <p:cNvSpPr>
            <a:spLocks noGrp="1" noChangeArrowheads="1"/>
          </p:cNvSpPr>
          <p:nvPr>
            <p:ph type="dt"/>
          </p:nvPr>
        </p:nvSpPr>
        <p:spPr bwMode="auto">
          <a:xfrm>
            <a:off x="457200" y="6356350"/>
            <a:ext cx="2119313" cy="3508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ea typeface="+mn-ea"/>
                <a:cs typeface="+mn-cs"/>
              </a:defRPr>
            </a:lvl1pPr>
          </a:lstStyle>
          <a:p>
            <a:pPr>
              <a:defRPr/>
            </a:pPr>
            <a:endParaRPr lang="nb-NO"/>
          </a:p>
        </p:txBody>
      </p:sp>
      <p:sp>
        <p:nvSpPr>
          <p:cNvPr id="1028"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nb-NO">
              <a:latin typeface="Arial" charset="0"/>
              <a:ea typeface="+mn-ea"/>
              <a:cs typeface="+mn-cs"/>
            </a:endParaRPr>
          </a:p>
        </p:txBody>
      </p:sp>
      <p:sp>
        <p:nvSpPr>
          <p:cNvPr id="1029" name="Rectangle 5"/>
          <p:cNvSpPr>
            <a:spLocks noGrp="1" noChangeArrowheads="1"/>
          </p:cNvSpPr>
          <p:nvPr>
            <p:ph type="sldNum"/>
          </p:nvPr>
        </p:nvSpPr>
        <p:spPr bwMode="auto">
          <a:xfrm>
            <a:off x="6553200" y="6356350"/>
            <a:ext cx="2119313" cy="3508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898989"/>
                </a:solidFill>
                <a:latin typeface="Calibri" panose="020F0502020204030204" pitchFamily="34" charset="0"/>
              </a:defRPr>
            </a:lvl1pPr>
          </a:lstStyle>
          <a:p>
            <a:fld id="{3096A69F-EFAA-4BEA-BEE4-AAB2FA8EE1C2}" type="slidenum">
              <a:rPr lang="nb-NO" altLang="nb-NO"/>
              <a:pPr/>
              <a:t>‹#›</a:t>
            </a:fld>
            <a:endParaRPr lang="nb-NO" alt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jbridge.wordpress.com/resultat-2/om-handica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41300" y="909638"/>
            <a:ext cx="8218488" cy="1249362"/>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altLang="nb-NO" dirty="0"/>
              <a:t>Konkurrere i bridge på like vilkår</a:t>
            </a:r>
          </a:p>
        </p:txBody>
      </p:sp>
      <p:sp>
        <p:nvSpPr>
          <p:cNvPr id="21507" name="Rectangle 2"/>
          <p:cNvSpPr>
            <a:spLocks noGrp="1" noChangeArrowheads="1"/>
          </p:cNvSpPr>
          <p:nvPr>
            <p:ph type="subTitle" idx="4294967295"/>
          </p:nvPr>
        </p:nvSpPr>
        <p:spPr>
          <a:xfrm>
            <a:off x="316743" y="1039132"/>
            <a:ext cx="8218488" cy="4514850"/>
          </a:xfrm>
        </p:spPr>
        <p:txBody>
          <a:bodyPr lIns="0" tIns="0" rIns="0" bIns="0" anchor="ctr"/>
          <a:lstStyle/>
          <a:p>
            <a:pPr marL="0" indent="0"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altLang="nb-NO" dirty="0">
                <a:solidFill>
                  <a:srgbClr val="898989"/>
                </a:solidFill>
              </a:rPr>
              <a:t>Nasjonalt handikap i bridge </a:t>
            </a:r>
            <a:br>
              <a:rPr lang="nb-NO" altLang="nb-NO" dirty="0">
                <a:solidFill>
                  <a:srgbClr val="898989"/>
                </a:solidFill>
              </a:rPr>
            </a:br>
            <a:r>
              <a:rPr lang="nb-NO" altLang="nb-NO" dirty="0">
                <a:solidFill>
                  <a:srgbClr val="898989"/>
                </a:solidFill>
              </a:rPr>
              <a:t>fra 2018</a:t>
            </a:r>
          </a:p>
        </p:txBody>
      </p:sp>
      <p:pic>
        <p:nvPicPr>
          <p:cNvPr id="2" name="Bilde 1"/>
          <p:cNvPicPr>
            <a:picLocks noChangeAspect="1"/>
          </p:cNvPicPr>
          <p:nvPr/>
        </p:nvPicPr>
        <p:blipFill>
          <a:blip r:embed="rId3"/>
          <a:stretch>
            <a:fillRect/>
          </a:stretch>
        </p:blipFill>
        <p:spPr>
          <a:xfrm>
            <a:off x="3419872" y="4005064"/>
            <a:ext cx="2296365" cy="225665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 Sverige siden 2006</a:t>
            </a:r>
          </a:p>
        </p:txBody>
      </p:sp>
      <p:sp>
        <p:nvSpPr>
          <p:cNvPr id="3" name="Plassholder for innhold 2"/>
          <p:cNvSpPr>
            <a:spLocks noGrp="1"/>
          </p:cNvSpPr>
          <p:nvPr>
            <p:ph idx="1"/>
          </p:nvPr>
        </p:nvSpPr>
        <p:spPr>
          <a:solidFill>
            <a:schemeClr val="bg1">
              <a:alpha val="60000"/>
            </a:schemeClr>
          </a:solidFill>
        </p:spPr>
        <p:txBody>
          <a:bodyPr/>
          <a:lstStyle/>
          <a:p>
            <a:r>
              <a:rPr lang="sv-SE" i="1" dirty="0"/>
              <a:t>«Två år efter att vi startade med HCP tävlingar ökade dessa stort, vi vet att klubbtävlingarna växte och blev större (fler spelare), vi vet också att vi behöll flera spelare från kursverksamheten då stora klubbar som hade spel flera veckodagar plötsligt kunde erbjuda HCP kväll varje vecka i sitt ordinarie tävlingsutbud. » </a:t>
            </a:r>
            <a:endParaRPr lang="sv-SE" dirty="0"/>
          </a:p>
          <a:p>
            <a:pPr algn="r"/>
            <a:r>
              <a:rPr lang="sv-SE" sz="1800" i="1" dirty="0"/>
              <a:t>Micke Melander, Verksamhetschef Förbundet Svensk Bridge. </a:t>
            </a:r>
            <a:endParaRPr lang="nb-NO" sz="1800" dirty="0"/>
          </a:p>
        </p:txBody>
      </p:sp>
    </p:spTree>
    <p:extLst>
      <p:ext uri="{BB962C8B-B14F-4D97-AF65-F5344CB8AC3E}">
        <p14:creationId xmlns:p14="http://schemas.microsoft.com/office/powerpoint/2010/main" val="18138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 det vanskelig å gjennomføre?</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Alle som kan Ruter lærer seg dette på kort tid</a:t>
            </a:r>
          </a:p>
          <a:p>
            <a:pPr marL="457200" indent="-457200">
              <a:buFont typeface="Arial" panose="020B0604020202020204" pitchFamily="34" charset="0"/>
              <a:buChar char="•"/>
            </a:pPr>
            <a:r>
              <a:rPr lang="nb-NO" dirty="0"/>
              <a:t>For å kunne arrangere handikapturnering må klubben bruke Ruter</a:t>
            </a:r>
          </a:p>
          <a:p>
            <a:pPr marL="457200" indent="-457200">
              <a:buFont typeface="Arial" panose="020B0604020202020204" pitchFamily="34" charset="0"/>
              <a:buChar char="•"/>
            </a:pPr>
            <a:r>
              <a:rPr lang="nb-NO" dirty="0" err="1"/>
              <a:t>Ca</a:t>
            </a:r>
            <a:r>
              <a:rPr lang="nb-NO" dirty="0"/>
              <a:t> 50 av 330 klubber bruker ikke Ruter</a:t>
            </a:r>
          </a:p>
          <a:p>
            <a:pPr marL="457200" indent="-457200">
              <a:buFont typeface="Arial" panose="020B0604020202020204" pitchFamily="34" charset="0"/>
              <a:buChar char="•"/>
            </a:pPr>
            <a:r>
              <a:rPr lang="nb-NO" dirty="0"/>
              <a:t>Allan tegner og forklarer hvordan sette opp en handikapturnering</a:t>
            </a:r>
          </a:p>
        </p:txBody>
      </p:sp>
    </p:spTree>
    <p:extLst>
      <p:ext uri="{BB962C8B-B14F-4D97-AF65-F5344CB8AC3E}">
        <p14:creationId xmlns:p14="http://schemas.microsoft.com/office/powerpoint/2010/main" val="356417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Når er det klart?</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Første store handikapturnering under Norsk Bridgefestival i Drammen i sommer</a:t>
            </a:r>
          </a:p>
          <a:p>
            <a:pPr marL="457200" indent="-457200">
              <a:buFont typeface="Arial" panose="020B0604020202020204" pitchFamily="34" charset="0"/>
              <a:buChar char="•"/>
            </a:pPr>
            <a:r>
              <a:rPr lang="nb-NO" dirty="0"/>
              <a:t>Deretter en gruppe testklubber høsten 2017</a:t>
            </a:r>
          </a:p>
          <a:p>
            <a:pPr marL="457200" indent="-457200">
              <a:buFont typeface="Arial" panose="020B0604020202020204" pitchFamily="34" charset="0"/>
              <a:buChar char="•"/>
            </a:pPr>
            <a:r>
              <a:rPr lang="nb-NO" dirty="0"/>
              <a:t>For alle fra årsskifte 2018 </a:t>
            </a:r>
          </a:p>
        </p:txBody>
      </p:sp>
    </p:spTree>
    <p:extLst>
      <p:ext uri="{BB962C8B-B14F-4D97-AF65-F5344CB8AC3E}">
        <p14:creationId xmlns:p14="http://schemas.microsoft.com/office/powerpoint/2010/main" val="304933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bestemme starthandikap?</a:t>
            </a:r>
          </a:p>
        </p:txBody>
      </p:sp>
      <p:sp>
        <p:nvSpPr>
          <p:cNvPr id="3" name="Plassholder for innhold 2"/>
          <p:cNvSpPr>
            <a:spLocks noGrp="1"/>
          </p:cNvSpPr>
          <p:nvPr>
            <p:ph idx="1"/>
          </p:nvPr>
        </p:nvSpPr>
        <p:spPr>
          <a:xfrm>
            <a:off x="457200" y="1600200"/>
            <a:ext cx="8215313" cy="4997152"/>
          </a:xfrm>
          <a:solidFill>
            <a:schemeClr val="bg1">
              <a:alpha val="60000"/>
            </a:schemeClr>
          </a:solidFill>
        </p:spPr>
        <p:txBody>
          <a:bodyPr/>
          <a:lstStyle/>
          <a:p>
            <a:pPr marL="457200" indent="-457200">
              <a:buFont typeface="Arial" panose="020B0604020202020204" pitchFamily="34" charset="0"/>
              <a:buChar char="•"/>
            </a:pPr>
            <a:r>
              <a:rPr lang="nb-NO" dirty="0"/>
              <a:t>Spillerne får et starthandikap satt ut fra antall mesterpoeng i 2011</a:t>
            </a:r>
          </a:p>
          <a:p>
            <a:pPr marL="457200" indent="-457200">
              <a:buFont typeface="Arial" panose="020B0604020202020204" pitchFamily="34" charset="0"/>
              <a:buChar char="•"/>
            </a:pPr>
            <a:r>
              <a:rPr lang="nb-NO" dirty="0"/>
              <a:t>Vi har ruterrapporter fra 2011</a:t>
            </a:r>
          </a:p>
          <a:p>
            <a:pPr marL="457200" indent="-457200">
              <a:buFont typeface="Arial" panose="020B0604020202020204" pitchFamily="34" charset="0"/>
              <a:buChar char="•"/>
            </a:pPr>
            <a:r>
              <a:rPr lang="nb-NO" dirty="0"/>
              <a:t>Deretter kjører vi alle Ruterrapporter fra 2011 og fram til i dag gjennom systemet for å justere starthandikapet</a:t>
            </a:r>
          </a:p>
          <a:p>
            <a:pPr marL="457200" indent="-457200">
              <a:buFont typeface="Arial" panose="020B0604020202020204" pitchFamily="34" charset="0"/>
              <a:buChar char="•"/>
            </a:pPr>
            <a:r>
              <a:rPr lang="nb-NO" dirty="0"/>
              <a:t>Ved lansering vil alle som har spilt mer enn 400 spill de siste årene ha et oppdatert handikap</a:t>
            </a:r>
          </a:p>
        </p:txBody>
      </p:sp>
    </p:spTree>
    <p:extLst>
      <p:ext uri="{BB962C8B-B14F-4D97-AF65-F5344CB8AC3E}">
        <p14:creationId xmlns:p14="http://schemas.microsoft.com/office/powerpoint/2010/main" val="386237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justeres handikapet?</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Handikapet justeres etter hver turnering, og oppdateres offisielt månedlig</a:t>
            </a:r>
          </a:p>
          <a:p>
            <a:pPr marL="457200" indent="-457200">
              <a:buFont typeface="Arial" panose="020B0604020202020204" pitchFamily="34" charset="0"/>
              <a:buChar char="•"/>
            </a:pPr>
            <a:r>
              <a:rPr lang="nb-NO" dirty="0"/>
              <a:t>Handikapet justeres via en formel utviklet av Svensk Bridgeforbund</a:t>
            </a:r>
          </a:p>
          <a:p>
            <a:pPr marL="457200" indent="-457200">
              <a:buFont typeface="Arial" panose="020B0604020202020204" pitchFamily="34" charset="0"/>
              <a:buChar char="•"/>
            </a:pPr>
            <a:r>
              <a:rPr lang="nb-NO" dirty="0"/>
              <a:t>Testet og brukt både i Danmark og Sverige i flere år</a:t>
            </a:r>
          </a:p>
          <a:p>
            <a:pPr marL="457200" indent="-457200">
              <a:buFont typeface="Arial" panose="020B0604020202020204" pitchFamily="34" charset="0"/>
              <a:buChar char="•"/>
            </a:pPr>
            <a:r>
              <a:rPr lang="nb-NO" dirty="0"/>
              <a:t>Spesielt interesserte kan få tilsendt denne</a:t>
            </a:r>
          </a:p>
        </p:txBody>
      </p:sp>
    </p:spTree>
    <p:extLst>
      <p:ext uri="{BB962C8B-B14F-4D97-AF65-F5344CB8AC3E}">
        <p14:creationId xmlns:p14="http://schemas.microsoft.com/office/powerpoint/2010/main" val="282493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Eksempel fra Sverige - visning</a:t>
            </a:r>
          </a:p>
        </p:txBody>
      </p:sp>
      <p:sp>
        <p:nvSpPr>
          <p:cNvPr id="3" name="Plassholder for innhold 2"/>
          <p:cNvSpPr>
            <a:spLocks noGrp="1"/>
          </p:cNvSpPr>
          <p:nvPr>
            <p:ph idx="1"/>
          </p:nvPr>
        </p:nvSpPr>
        <p:spPr/>
        <p:txBody>
          <a:bodyPr/>
          <a:lstStyle/>
          <a:p>
            <a:r>
              <a:rPr lang="nb-NO" dirty="0">
                <a:hlinkClick r:id="rId2"/>
              </a:rPr>
              <a:t>https://bjbridge.wordpress.com/resultat-2/om-handicap/</a:t>
            </a:r>
            <a:endParaRPr lang="nb-NO" dirty="0"/>
          </a:p>
          <a:p>
            <a:endParaRPr lang="nb-NO" dirty="0"/>
          </a:p>
        </p:txBody>
      </p:sp>
    </p:spTree>
    <p:extLst>
      <p:ext uri="{BB962C8B-B14F-4D97-AF65-F5344CB8AC3E}">
        <p14:creationId xmlns:p14="http://schemas.microsoft.com/office/powerpoint/2010/main" val="378067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Handikap 52 = kløver 2</a:t>
            </a:r>
          </a:p>
        </p:txBody>
      </p:sp>
      <p:sp>
        <p:nvSpPr>
          <p:cNvPr id="6" name="Plassholder for innhold 5"/>
          <p:cNvSpPr>
            <a:spLocks noGrp="1"/>
          </p:cNvSpPr>
          <p:nvPr>
            <p:ph sz="half" idx="2"/>
          </p:nvPr>
        </p:nvSpPr>
        <p:spPr/>
        <p:txBody>
          <a:bodyPr/>
          <a:lstStyle/>
          <a:p>
            <a:pPr marL="457200" indent="-457200">
              <a:buFont typeface="Arial" panose="020B0604020202020204" pitchFamily="34" charset="0"/>
              <a:buChar char="•"/>
            </a:pPr>
            <a:r>
              <a:rPr lang="nb-NO" dirty="0"/>
              <a:t>Handikap fra 52-1</a:t>
            </a:r>
          </a:p>
          <a:p>
            <a:pPr marL="457200" indent="-457200">
              <a:buFont typeface="Arial" panose="020B0604020202020204" pitchFamily="34" charset="0"/>
              <a:buChar char="•"/>
            </a:pPr>
            <a:r>
              <a:rPr lang="nb-NO" dirty="0"/>
              <a:t>Som kortstokken</a:t>
            </a:r>
          </a:p>
          <a:p>
            <a:pPr marL="457200" indent="-457200">
              <a:buFont typeface="Arial" panose="020B0604020202020204" pitchFamily="34" charset="0"/>
              <a:buChar char="•"/>
            </a:pPr>
            <a:r>
              <a:rPr lang="nb-NO" dirty="0"/>
              <a:t>Visuelt vil vi vise spillerens handikap som et kort</a:t>
            </a:r>
          </a:p>
          <a:p>
            <a:pPr marL="457200" indent="-457200">
              <a:buFont typeface="Arial" panose="020B0604020202020204" pitchFamily="34" charset="0"/>
              <a:buChar char="•"/>
            </a:pPr>
            <a:r>
              <a:rPr lang="nb-NO" dirty="0"/>
              <a:t>I spillerens medlemsprofil</a:t>
            </a:r>
          </a:p>
        </p:txBody>
      </p:sp>
      <p:pic>
        <p:nvPicPr>
          <p:cNvPr id="1026" name="Picture 2" descr="http://bridge.no/var/fckeditor/bridgeno/image/Organisasjonsdager/2017/Hjerter%20Dame%20handicap.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0976" y="1600200"/>
            <a:ext cx="3020944" cy="415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7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A</a:t>
            </a:r>
          </a:p>
        </p:txBody>
      </p:sp>
      <p:pic>
        <p:nvPicPr>
          <p:cNvPr id="3" name="Plassholder for innhold 2"/>
          <p:cNvPicPr>
            <a:picLocks noGrp="1" noChangeAspect="1"/>
          </p:cNvPicPr>
          <p:nvPr>
            <p:ph idx="1"/>
          </p:nvPr>
        </p:nvPicPr>
        <p:blipFill rotWithShape="1">
          <a:blip r:embed="rId2">
            <a:extLst>
              <a:ext uri="{28A0092B-C50C-407E-A947-70E740481C1C}">
                <a14:useLocalDpi xmlns:a14="http://schemas.microsoft.com/office/drawing/2010/main" val="0"/>
              </a:ext>
            </a:extLst>
          </a:blip>
          <a:srcRect t="8722"/>
          <a:stretch/>
        </p:blipFill>
        <p:spPr>
          <a:xfrm>
            <a:off x="-373349" y="1412776"/>
            <a:ext cx="10194805" cy="5445224"/>
          </a:xfrm>
        </p:spPr>
      </p:pic>
    </p:spTree>
    <p:extLst>
      <p:ext uri="{BB962C8B-B14F-4D97-AF65-F5344CB8AC3E}">
        <p14:creationId xmlns:p14="http://schemas.microsoft.com/office/powerpoint/2010/main" val="113813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B</a:t>
            </a:r>
          </a:p>
        </p:txBody>
      </p:sp>
      <p:pic>
        <p:nvPicPr>
          <p:cNvPr id="3" name="Plassholder for innhold 2"/>
          <p:cNvPicPr>
            <a:picLocks noGrp="1" noChangeAspect="1"/>
          </p:cNvPicPr>
          <p:nvPr>
            <p:ph idx="1"/>
          </p:nvPr>
        </p:nvPicPr>
        <p:blipFill rotWithShape="1">
          <a:blip r:embed="rId2">
            <a:extLst>
              <a:ext uri="{28A0092B-C50C-407E-A947-70E740481C1C}">
                <a14:useLocalDpi xmlns:a14="http://schemas.microsoft.com/office/drawing/2010/main" val="0"/>
              </a:ext>
            </a:extLst>
          </a:blip>
          <a:srcRect l="176" t="11477" r="-176" b="-3319"/>
          <a:stretch/>
        </p:blipFill>
        <p:spPr>
          <a:xfrm>
            <a:off x="-612576" y="1562100"/>
            <a:ext cx="10305696" cy="5468640"/>
          </a:xfrm>
        </p:spPr>
      </p:pic>
    </p:spTree>
    <p:extLst>
      <p:ext uri="{BB962C8B-B14F-4D97-AF65-F5344CB8AC3E}">
        <p14:creationId xmlns:p14="http://schemas.microsoft.com/office/powerpoint/2010/main" val="174367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Svar på skjema</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Skriv på hvilken mesterpoenggrad du har</a:t>
            </a:r>
          </a:p>
          <a:p>
            <a:pPr marL="457200" indent="-457200">
              <a:buFont typeface="Arial" panose="020B0604020202020204" pitchFamily="34" charset="0"/>
              <a:buChar char="•"/>
            </a:pPr>
            <a:r>
              <a:rPr lang="nb-NO" dirty="0"/>
              <a:t>Sett et kryss om du er tillitsvalgt</a:t>
            </a:r>
          </a:p>
          <a:p>
            <a:pPr marL="457200" indent="-457200">
              <a:buFont typeface="Arial" panose="020B0604020202020204" pitchFamily="34" charset="0"/>
              <a:buChar char="•"/>
            </a:pPr>
            <a:r>
              <a:rPr lang="nb-NO" dirty="0"/>
              <a:t>Svar på spørsmålene i skjemaet</a:t>
            </a:r>
          </a:p>
        </p:txBody>
      </p:sp>
    </p:spTree>
    <p:extLst>
      <p:ext uri="{BB962C8B-B14F-4D97-AF65-F5344CB8AC3E}">
        <p14:creationId xmlns:p14="http://schemas.microsoft.com/office/powerpoint/2010/main" val="122256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syns dere det var?</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Hvordan var erfaringen i går?</a:t>
            </a:r>
          </a:p>
          <a:p>
            <a:pPr marL="457200" indent="-457200">
              <a:buFont typeface="Arial" panose="020B0604020202020204" pitchFamily="34" charset="0"/>
              <a:buChar char="•"/>
            </a:pPr>
            <a:r>
              <a:rPr lang="nb-NO" dirty="0"/>
              <a:t>Hvordan vurderer vinnerparet egen spilling?</a:t>
            </a:r>
          </a:p>
          <a:p>
            <a:pPr marL="457200" indent="-457200">
              <a:buFont typeface="Arial" panose="020B0604020202020204" pitchFamily="34" charset="0"/>
              <a:buChar char="•"/>
            </a:pPr>
            <a:r>
              <a:rPr lang="nb-NO" dirty="0"/>
              <a:t>Vinner dere ofte? </a:t>
            </a:r>
          </a:p>
        </p:txBody>
      </p:sp>
    </p:spTree>
    <p:extLst>
      <p:ext uri="{BB962C8B-B14F-4D97-AF65-F5344CB8AC3E}">
        <p14:creationId xmlns:p14="http://schemas.microsoft.com/office/powerpoint/2010/main" val="355139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Handikapturneringer i din klubb</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Hva tenker du, vil det passe i DIN klubb?</a:t>
            </a:r>
          </a:p>
          <a:p>
            <a:pPr marL="457200" indent="-457200">
              <a:buFont typeface="Arial" panose="020B0604020202020204" pitchFamily="34" charset="0"/>
              <a:buChar char="•"/>
            </a:pPr>
            <a:r>
              <a:rPr lang="nb-NO" dirty="0"/>
              <a:t>Hvordan bør dette introduseres for klubbens spillere?</a:t>
            </a:r>
          </a:p>
          <a:p>
            <a:pPr marL="457200" indent="-457200">
              <a:buFont typeface="Arial" panose="020B0604020202020204" pitchFamily="34" charset="0"/>
              <a:buChar char="•"/>
            </a:pPr>
            <a:r>
              <a:rPr lang="nb-NO" dirty="0"/>
              <a:t>Hvordan kan denne turneringsformen bidra til vekst i klubben?</a:t>
            </a:r>
          </a:p>
        </p:txBody>
      </p:sp>
    </p:spTree>
    <p:extLst>
      <p:ext uri="{BB962C8B-B14F-4D97-AF65-F5344CB8AC3E}">
        <p14:creationId xmlns:p14="http://schemas.microsoft.com/office/powerpoint/2010/main" val="229798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Noen som ville slått disse?</a:t>
            </a:r>
          </a:p>
        </p:txBody>
      </p:sp>
      <p:pic>
        <p:nvPicPr>
          <p:cNvPr id="7" name="Plassholder for innhold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428" r="20042"/>
          <a:stretch/>
        </p:blipFill>
        <p:spPr>
          <a:xfrm>
            <a:off x="1034441" y="1537126"/>
            <a:ext cx="3292688" cy="4511675"/>
          </a:xfrm>
        </p:spPr>
      </p:pic>
      <p:pic>
        <p:nvPicPr>
          <p:cNvPr id="9" name="Plassholder for innhold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551194"/>
            <a:ext cx="3036553" cy="4511675"/>
          </a:xfrm>
        </p:spPr>
      </p:pic>
    </p:spTree>
    <p:extLst>
      <p:ext uri="{BB962C8B-B14F-4D97-AF65-F5344CB8AC3E}">
        <p14:creationId xmlns:p14="http://schemas.microsoft.com/office/powerpoint/2010/main" val="121245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Ideen med handikap</a:t>
            </a:r>
          </a:p>
        </p:txBody>
      </p:sp>
      <p:sp>
        <p:nvSpPr>
          <p:cNvPr id="3" name="Plassholder for innhold 2"/>
          <p:cNvSpPr>
            <a:spLocks noGrp="1"/>
          </p:cNvSpPr>
          <p:nvPr>
            <p:ph idx="1"/>
          </p:nvPr>
        </p:nvSpPr>
        <p:spPr>
          <a:solidFill>
            <a:schemeClr val="bg1">
              <a:alpha val="60000"/>
            </a:schemeClr>
          </a:solidFill>
        </p:spPr>
        <p:txBody>
          <a:bodyPr/>
          <a:lstStyle/>
          <a:p>
            <a:pPr marL="457200" indent="-457200">
              <a:buFont typeface="Arial" panose="020B0604020202020204" pitchFamily="34" charset="0"/>
              <a:buChar char="•"/>
            </a:pPr>
            <a:r>
              <a:rPr lang="nb-NO" dirty="0"/>
              <a:t>Ved å justere for spillerens handikap, skal spillere på ulikt nivå kunne konkurrere mot hverandre på like vilkår</a:t>
            </a:r>
          </a:p>
          <a:p>
            <a:pPr marL="457200" indent="-457200">
              <a:buFont typeface="Arial" panose="020B0604020202020204" pitchFamily="34" charset="0"/>
              <a:buChar char="•"/>
            </a:pPr>
            <a:r>
              <a:rPr lang="nb-NO" dirty="0"/>
              <a:t>Handikap, som for eksempel i golf, er en tallverdi som angir spillestyrken</a:t>
            </a:r>
          </a:p>
          <a:p>
            <a:pPr marL="457200" indent="-457200">
              <a:buFont typeface="Arial" panose="020B0604020202020204" pitchFamily="34" charset="0"/>
              <a:buChar char="•"/>
            </a:pPr>
            <a:r>
              <a:rPr lang="nb-NO" dirty="0"/>
              <a:t>Justeringsfaktoren skal stille spillerne likt, slik at dagsformen avgjør hvem som vinner</a:t>
            </a:r>
          </a:p>
        </p:txBody>
      </p:sp>
    </p:spTree>
    <p:extLst>
      <p:ext uri="{BB962C8B-B14F-4D97-AF65-F5344CB8AC3E}">
        <p14:creationId xmlns:p14="http://schemas.microsoft.com/office/powerpoint/2010/main" val="217832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360363"/>
            <a:ext cx="8218488" cy="900112"/>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altLang="nb-NO" dirty="0"/>
              <a:t>Hva er handikap i bridge?</a:t>
            </a:r>
          </a:p>
        </p:txBody>
      </p:sp>
      <p:sp>
        <p:nvSpPr>
          <p:cNvPr id="22531" name="Rectangle 2"/>
          <p:cNvSpPr>
            <a:spLocks noGrp="1" noChangeArrowheads="1"/>
          </p:cNvSpPr>
          <p:nvPr>
            <p:ph type="body" idx="1"/>
          </p:nvPr>
        </p:nvSpPr>
        <p:spPr>
          <a:xfrm>
            <a:off x="457200" y="1260475"/>
            <a:ext cx="8543925" cy="5373688"/>
          </a:xfrm>
        </p:spPr>
        <p:txBody>
          <a:bodyPr/>
          <a:lstStyle/>
          <a:p>
            <a:pPr marL="682625" indent="-681038">
              <a:buFont typeface="Times New Roman" panose="02020603050405020304"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altLang="nb-NO" dirty="0"/>
              <a:t>Hver spiller får et handikap som indikerer spillerens aktuelle spillestyrke</a:t>
            </a:r>
          </a:p>
          <a:p>
            <a:pPr marL="682625" indent="-681038">
              <a:buFont typeface="Times New Roman" panose="02020603050405020304"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altLang="nb-NO" dirty="0"/>
              <a:t>52 = helt nybegynner</a:t>
            </a:r>
          </a:p>
          <a:p>
            <a:pPr marL="682625" indent="-681038">
              <a:buFont typeface="Times New Roman" panose="02020603050405020304"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altLang="nb-NO" dirty="0"/>
              <a:t>1 = superstormester</a:t>
            </a:r>
          </a:p>
          <a:p>
            <a:pPr marL="682625" indent="-681038">
              <a:buFont typeface="Times New Roman" panose="02020603050405020304"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altLang="nb-NO" dirty="0"/>
              <a:t>I bridge spiller vi som par, så hvis en spiller med handikap </a:t>
            </a:r>
            <a:r>
              <a:rPr lang="nb-NO" altLang="nb-NO" dirty="0">
                <a:solidFill>
                  <a:schemeClr val="accent6"/>
                </a:solidFill>
              </a:rPr>
              <a:t>50</a:t>
            </a:r>
            <a:r>
              <a:rPr lang="nb-NO" altLang="nb-NO" dirty="0"/>
              <a:t> spiller med en med handikap </a:t>
            </a:r>
            <a:r>
              <a:rPr lang="nb-NO" altLang="nb-NO" dirty="0">
                <a:solidFill>
                  <a:srgbClr val="FF0000"/>
                </a:solidFill>
              </a:rPr>
              <a:t>10</a:t>
            </a:r>
            <a:r>
              <a:rPr lang="nb-NO" altLang="nb-NO" dirty="0"/>
              <a:t>, blir </a:t>
            </a:r>
            <a:r>
              <a:rPr lang="nb-NO" altLang="nb-NO" dirty="0">
                <a:solidFill>
                  <a:schemeClr val="tx1"/>
                </a:solidFill>
              </a:rPr>
              <a:t>parets handikap </a:t>
            </a:r>
            <a:r>
              <a:rPr lang="nb-NO" altLang="nb-NO" dirty="0">
                <a:solidFill>
                  <a:srgbClr val="7030A0"/>
                </a:solidFill>
              </a:rPr>
              <a:t>30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arrangere handikapturnering i bridge?</a:t>
            </a:r>
          </a:p>
        </p:txBody>
      </p:sp>
      <p:sp>
        <p:nvSpPr>
          <p:cNvPr id="3" name="Plassholder for innhold 2"/>
          <p:cNvSpPr>
            <a:spLocks noGrp="1"/>
          </p:cNvSpPr>
          <p:nvPr>
            <p:ph idx="1"/>
          </p:nvPr>
        </p:nvSpPr>
        <p:spPr>
          <a:xfrm>
            <a:off x="457200" y="1600200"/>
            <a:ext cx="8215313" cy="4925144"/>
          </a:xfrm>
          <a:solidFill>
            <a:schemeClr val="bg1">
              <a:alpha val="60000"/>
            </a:schemeClr>
          </a:solidFill>
        </p:spPr>
        <p:txBody>
          <a:bodyPr/>
          <a:lstStyle/>
          <a:p>
            <a:pPr marL="457200" indent="-457200">
              <a:buFont typeface="Arial" panose="020B0604020202020204" pitchFamily="34" charset="0"/>
              <a:buChar char="•"/>
            </a:pPr>
            <a:r>
              <a:rPr lang="nb-NO" dirty="0"/>
              <a:t>Makkerparets handikap, blir gjennomsnittet av spillernes handikap</a:t>
            </a:r>
          </a:p>
          <a:p>
            <a:pPr marL="457200" indent="-457200">
              <a:buFont typeface="Arial" panose="020B0604020202020204" pitchFamily="34" charset="0"/>
              <a:buChar char="•"/>
            </a:pPr>
            <a:r>
              <a:rPr lang="nb-NO" dirty="0"/>
              <a:t>Turneringens handikap blir gjennomsnittet av parenes handikap</a:t>
            </a:r>
          </a:p>
          <a:p>
            <a:pPr marL="457200" indent="-457200">
              <a:buFont typeface="Arial" panose="020B0604020202020204" pitchFamily="34" charset="0"/>
              <a:buChar char="•"/>
            </a:pPr>
            <a:r>
              <a:rPr lang="nb-NO" dirty="0"/>
              <a:t>Ut fra dette regner Ruter ut parenes forventede resultat</a:t>
            </a:r>
          </a:p>
          <a:p>
            <a:pPr marL="457200" indent="-457200">
              <a:buFont typeface="Arial" panose="020B0604020202020204" pitchFamily="34" charset="0"/>
              <a:buChar char="•"/>
            </a:pPr>
            <a:r>
              <a:rPr lang="nb-NO" dirty="0"/>
              <a:t>Presterer du bedre enn forventet, får du en god plassering – presterer du dårligere enn forventet, får du en dårlig plassering</a:t>
            </a:r>
          </a:p>
        </p:txBody>
      </p:sp>
    </p:spTree>
    <p:extLst>
      <p:ext uri="{BB962C8B-B14F-4D97-AF65-F5344CB8AC3E}">
        <p14:creationId xmlns:p14="http://schemas.microsoft.com/office/powerpoint/2010/main" val="133242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Scratch</a:t>
            </a:r>
            <a:r>
              <a:rPr lang="nb-NO" dirty="0"/>
              <a:t> og handikap</a:t>
            </a:r>
          </a:p>
        </p:txBody>
      </p:sp>
      <p:sp>
        <p:nvSpPr>
          <p:cNvPr id="3" name="Plassholder for innhold 2"/>
          <p:cNvSpPr>
            <a:spLocks noGrp="1"/>
          </p:cNvSpPr>
          <p:nvPr>
            <p:ph idx="1"/>
          </p:nvPr>
        </p:nvSpPr>
        <p:spPr>
          <a:solidFill>
            <a:schemeClr val="bg1">
              <a:alpha val="60000"/>
            </a:schemeClr>
          </a:solidFill>
        </p:spPr>
        <p:txBody>
          <a:bodyPr/>
          <a:lstStyle/>
          <a:p>
            <a:pPr marL="457200" indent="-457200">
              <a:buFont typeface="Arial" panose="020B0604020202020204" pitchFamily="34" charset="0"/>
              <a:buChar char="•"/>
            </a:pPr>
            <a:r>
              <a:rPr lang="nb-NO" dirty="0"/>
              <a:t>Om klubben velger å spille en handikapturnering, kan man også se resultatet som det ville vært uten justering for handikap</a:t>
            </a:r>
          </a:p>
          <a:p>
            <a:pPr marL="457200" indent="-457200">
              <a:buFont typeface="Arial" panose="020B0604020202020204" pitchFamily="34" charset="0"/>
              <a:buChar char="•"/>
            </a:pPr>
            <a:r>
              <a:rPr lang="nb-NO" dirty="0"/>
              <a:t>Mesterpoeng deles ut på grunnlag av </a:t>
            </a:r>
            <a:r>
              <a:rPr lang="nb-NO" dirty="0" err="1"/>
              <a:t>scratch</a:t>
            </a:r>
            <a:r>
              <a:rPr lang="nb-NO" dirty="0"/>
              <a:t>-listen</a:t>
            </a:r>
          </a:p>
          <a:p>
            <a:pPr marL="457200" indent="-457200">
              <a:buFont typeface="Arial" panose="020B0604020202020204" pitchFamily="34" charset="0"/>
              <a:buChar char="•"/>
            </a:pPr>
            <a:r>
              <a:rPr lang="nb-NO" dirty="0"/>
              <a:t>Mesterpoeng deles ut etter halv skala ut fra resultatet med handikapberegning</a:t>
            </a:r>
          </a:p>
        </p:txBody>
      </p:sp>
    </p:spTree>
    <p:extLst>
      <p:ext uri="{BB962C8B-B14F-4D97-AF65-F5344CB8AC3E}">
        <p14:creationId xmlns:p14="http://schemas.microsoft.com/office/powerpoint/2010/main" val="10780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Hvorfor handikap i bridge (2)?</a:t>
            </a:r>
          </a:p>
        </p:txBody>
      </p:sp>
      <p:sp>
        <p:nvSpPr>
          <p:cNvPr id="7" name="Plassholder for innhold 6"/>
          <p:cNvSpPr>
            <a:spLocks noGrp="1"/>
          </p:cNvSpPr>
          <p:nvPr>
            <p:ph idx="1"/>
          </p:nvPr>
        </p:nvSpPr>
        <p:spPr>
          <a:xfrm>
            <a:off x="457200" y="1600200"/>
            <a:ext cx="8215313" cy="4853136"/>
          </a:xfrm>
          <a:solidFill>
            <a:schemeClr val="bg1"/>
          </a:solidFill>
        </p:spPr>
        <p:txBody>
          <a:bodyPr/>
          <a:lstStyle/>
          <a:p>
            <a:pPr marL="457200" indent="-457200">
              <a:buFont typeface="Arial" panose="020B0604020202020204" pitchFamily="34" charset="0"/>
              <a:buChar char="•"/>
            </a:pPr>
            <a:r>
              <a:rPr lang="nb-NO" dirty="0"/>
              <a:t>Skal man som fersk spiller velge å fortsette med bridge, må man blant annet</a:t>
            </a:r>
          </a:p>
          <a:p>
            <a:pPr marL="914400" lvl="1" indent="-514350">
              <a:buFont typeface="+mj-lt"/>
              <a:buAutoNum type="alphaLcParenR"/>
            </a:pPr>
            <a:r>
              <a:rPr lang="nb-NO" dirty="0"/>
              <a:t>Føle seg inkludert og sett av de andre spillerne i klubben</a:t>
            </a:r>
          </a:p>
          <a:p>
            <a:pPr marL="914400" lvl="1" indent="-514350">
              <a:buFont typeface="+mj-lt"/>
              <a:buAutoNum type="alphaLcParenR"/>
            </a:pPr>
            <a:r>
              <a:rPr lang="nb-NO" dirty="0"/>
              <a:t>Oppleve en viss framgang med egen bridge</a:t>
            </a:r>
          </a:p>
          <a:p>
            <a:pPr marL="457200" indent="-457200">
              <a:buFont typeface="Arial" panose="020B0604020202020204" pitchFamily="34" charset="0"/>
              <a:buChar char="•"/>
            </a:pPr>
            <a:r>
              <a:rPr lang="nb-NO" dirty="0"/>
              <a:t>Vi tror at handikapturneringer vil være et virkemidler for å nå både a) og b)</a:t>
            </a:r>
          </a:p>
          <a:p>
            <a:pPr marL="457200" indent="-457200">
              <a:buFont typeface="Arial" panose="020B0604020202020204" pitchFamily="34" charset="0"/>
              <a:buChar char="•"/>
            </a:pPr>
            <a:r>
              <a:rPr lang="nb-NO" dirty="0">
                <a:solidFill>
                  <a:srgbClr val="FF0000"/>
                </a:solidFill>
              </a:rPr>
              <a:t>Diskuter i par i 5 min hvordan handikap kan være med på å oppfylle a) og/eller b)</a:t>
            </a:r>
          </a:p>
        </p:txBody>
      </p:sp>
    </p:spTree>
    <p:extLst>
      <p:ext uri="{BB962C8B-B14F-4D97-AF65-F5344CB8AC3E}">
        <p14:creationId xmlns:p14="http://schemas.microsoft.com/office/powerpoint/2010/main" val="82182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Mål med innføring av handikap</a:t>
            </a:r>
          </a:p>
        </p:txBody>
      </p:sp>
      <p:sp>
        <p:nvSpPr>
          <p:cNvPr id="3" name="Plassholder for innhold 2"/>
          <p:cNvSpPr>
            <a:spLocks noGrp="1"/>
          </p:cNvSpPr>
          <p:nvPr>
            <p:ph idx="1"/>
          </p:nvPr>
        </p:nvSpPr>
        <p:spPr>
          <a:solidFill>
            <a:schemeClr val="bg1">
              <a:alpha val="60000"/>
            </a:schemeClr>
          </a:solidFill>
        </p:spPr>
        <p:txBody>
          <a:bodyPr/>
          <a:lstStyle/>
          <a:p>
            <a:pPr marL="457200" indent="-457200">
              <a:buFont typeface="Arial" panose="020B0604020202020204" pitchFamily="34" charset="0"/>
              <a:buChar char="•"/>
            </a:pPr>
            <a:r>
              <a:rPr lang="nb-NO" dirty="0"/>
              <a:t>Stimulere til økt engasjement, trivsel og deltakelse på klubbkvelder. </a:t>
            </a:r>
          </a:p>
          <a:p>
            <a:pPr marL="457200" indent="-457200">
              <a:buFont typeface="Arial" panose="020B0604020202020204" pitchFamily="34" charset="0"/>
              <a:buChar char="•"/>
            </a:pPr>
            <a:r>
              <a:rPr lang="nb-NO" dirty="0"/>
              <a:t>Motivere nye spillere til å fortsette med bridge over tid, ved å gi dem en reell sjanse til å konkurrere i klubbturneringene. </a:t>
            </a:r>
          </a:p>
          <a:p>
            <a:pPr marL="457200" indent="-457200">
              <a:buFont typeface="Arial" panose="020B0604020202020204" pitchFamily="34" charset="0"/>
              <a:buChar char="•"/>
            </a:pPr>
            <a:r>
              <a:rPr lang="nb-NO" dirty="0"/>
              <a:t>Fremme inkludering ved å gjøre det mer attraktivt for rutinerte spillere å spille med de nye. </a:t>
            </a:r>
          </a:p>
          <a:p>
            <a:pPr marL="457200" indent="-457200">
              <a:buFont typeface="Arial" panose="020B0604020202020204" pitchFamily="34" charset="0"/>
              <a:buChar char="•"/>
            </a:pPr>
            <a:endParaRPr lang="nb-NO" dirty="0"/>
          </a:p>
        </p:txBody>
      </p:sp>
    </p:spTree>
    <p:extLst>
      <p:ext uri="{BB962C8B-B14F-4D97-AF65-F5344CB8AC3E}">
        <p14:creationId xmlns:p14="http://schemas.microsoft.com/office/powerpoint/2010/main" val="2698225822"/>
      </p:ext>
    </p:extLst>
  </p:cSld>
  <p:clrMapOvr>
    <a:masterClrMapping/>
  </p:clrMapOvr>
</p:sld>
</file>

<file path=ppt/theme/theme1.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693</Words>
  <Application>Microsoft Office PowerPoint</Application>
  <PresentationFormat>Skjermfremvisning (4:3)</PresentationFormat>
  <Paragraphs>74</Paragraphs>
  <Slides>20</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DejaVu Sans</vt:lpstr>
      <vt:lpstr>Times New Roman</vt:lpstr>
      <vt:lpstr>Office-tema</vt:lpstr>
      <vt:lpstr>Konkurrere i bridge på like vilkår</vt:lpstr>
      <vt:lpstr>Hvordan syns dere det var?</vt:lpstr>
      <vt:lpstr>Noen som ville slått disse?</vt:lpstr>
      <vt:lpstr>Ideen med handikap</vt:lpstr>
      <vt:lpstr>Hva er handikap i bridge?</vt:lpstr>
      <vt:lpstr>Hvordan arrangere handikapturnering i bridge?</vt:lpstr>
      <vt:lpstr>Scratch og handikap</vt:lpstr>
      <vt:lpstr>Hvorfor handikap i bridge (2)?</vt:lpstr>
      <vt:lpstr>Mål med innføring av handikap</vt:lpstr>
      <vt:lpstr>I Sverige siden 2006</vt:lpstr>
      <vt:lpstr>Er det vanskelig å gjennomføre?</vt:lpstr>
      <vt:lpstr>Når er det klart?</vt:lpstr>
      <vt:lpstr>Hvordan bestemme starthandikap?</vt:lpstr>
      <vt:lpstr>Hvordan justeres handikapet?</vt:lpstr>
      <vt:lpstr>Eksempel fra Sverige - visning</vt:lpstr>
      <vt:lpstr>Handikap 52 = kløver 2</vt:lpstr>
      <vt:lpstr>A</vt:lpstr>
      <vt:lpstr>B</vt:lpstr>
      <vt:lpstr>Svar på skjema</vt:lpstr>
      <vt:lpstr>Handikapturneringer i din klubb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Meldingene etter 1NT-åpning</dc:title>
  <dc:creator>Sven-Olai Høyland</dc:creator>
  <cp:lastModifiedBy>Marianne</cp:lastModifiedBy>
  <cp:revision>96</cp:revision>
  <cp:lastPrinted>1601-01-01T00:00:00Z</cp:lastPrinted>
  <dcterms:created xsi:type="dcterms:W3CDTF">2009-04-19T19:17:59Z</dcterms:created>
  <dcterms:modified xsi:type="dcterms:W3CDTF">2017-04-23T06:50:12Z</dcterms:modified>
</cp:coreProperties>
</file>